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4" r:id="rId4"/>
    <p:sldId id="258" r:id="rId5"/>
    <p:sldId id="259" r:id="rId6"/>
    <p:sldId id="274" r:id="rId7"/>
    <p:sldId id="276" r:id="rId8"/>
    <p:sldId id="260" r:id="rId9"/>
    <p:sldId id="262" r:id="rId10"/>
    <p:sldId id="263" r:id="rId11"/>
    <p:sldId id="265" r:id="rId12"/>
    <p:sldId id="268" r:id="rId13"/>
    <p:sldId id="269" r:id="rId14"/>
    <p:sldId id="273" r:id="rId15"/>
    <p:sldId id="270" r:id="rId16"/>
    <p:sldId id="271" r:id="rId17"/>
    <p:sldId id="266" r:id="rId18"/>
    <p:sldId id="272" r:id="rId19"/>
    <p:sldId id="275" r:id="rId20"/>
    <p:sldId id="277" r:id="rId21"/>
    <p:sldId id="279"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3" autoAdjust="0"/>
    <p:restoredTop sz="94660"/>
  </p:normalViewPr>
  <p:slideViewPr>
    <p:cSldViewPr>
      <p:cViewPr>
        <p:scale>
          <a:sx n="74" d="100"/>
          <a:sy n="74" d="100"/>
        </p:scale>
        <p:origin x="-1050" y="-8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6F9123-4560-4013-B243-729E8A5E8F02}" type="datetimeFigureOut">
              <a:rPr lang="nl-NL" smtClean="0"/>
              <a:pPr/>
              <a:t>23-01-2014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76F0A-05B9-4702-9E20-BA16DFAF198E}" type="slidenum">
              <a:rPr lang="nl-NL" smtClean="0"/>
              <a:pPr/>
              <a:t>‹nr.›</a:t>
            </a:fld>
            <a:endParaRPr lang="nl-NL"/>
          </a:p>
        </p:txBody>
      </p:sp>
    </p:spTree>
    <p:extLst>
      <p:ext uri="{BB962C8B-B14F-4D97-AF65-F5344CB8AC3E}">
        <p14:creationId xmlns:p14="http://schemas.microsoft.com/office/powerpoint/2010/main" val="1171563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Er is sinds 2005 een nieuw systeem uitgekomen: de </a:t>
            </a:r>
            <a:r>
              <a:rPr lang="nl-NL" dirty="0" err="1" smtClean="0"/>
              <a:t>zg</a:t>
            </a:r>
            <a:r>
              <a:rPr lang="nl-NL" dirty="0" smtClean="0"/>
              <a:t> Bovontunnel</a:t>
            </a:r>
          </a:p>
          <a:p>
            <a:endParaRPr lang="nl-NL" dirty="0"/>
          </a:p>
        </p:txBody>
      </p:sp>
      <p:sp>
        <p:nvSpPr>
          <p:cNvPr id="4" name="Tijdelijke aanduiding voor dianummer 3"/>
          <p:cNvSpPr>
            <a:spLocks noGrp="1"/>
          </p:cNvSpPr>
          <p:nvPr>
            <p:ph type="sldNum" sz="quarter" idx="10"/>
          </p:nvPr>
        </p:nvSpPr>
        <p:spPr/>
        <p:txBody>
          <a:bodyPr/>
          <a:lstStyle/>
          <a:p>
            <a:fld id="{90E76F0A-05B9-4702-9E20-BA16DFAF198E}" type="slidenum">
              <a:rPr lang="nl-NL" smtClean="0"/>
              <a:pPr/>
              <a:t>1</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23D171E-F035-4224-9830-DB81AFF591A9}" type="datetimeFigureOut">
              <a:rPr lang="nl-NL" smtClean="0"/>
              <a:pPr/>
              <a:t>23-01-2014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47152A4-E933-4D9A-892F-C035064B3FDA}"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23D171E-F035-4224-9830-DB81AFF591A9}" type="datetimeFigureOut">
              <a:rPr lang="nl-NL" smtClean="0"/>
              <a:pPr/>
              <a:t>23-01-2014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47152A4-E933-4D9A-892F-C035064B3FDA}"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23D171E-F035-4224-9830-DB81AFF591A9}" type="datetimeFigureOut">
              <a:rPr lang="nl-NL" smtClean="0"/>
              <a:pPr/>
              <a:t>23-01-2014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47152A4-E933-4D9A-892F-C035064B3FDA}"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23D171E-F035-4224-9830-DB81AFF591A9}" type="datetimeFigureOut">
              <a:rPr lang="nl-NL" smtClean="0"/>
              <a:pPr/>
              <a:t>23-01-2014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47152A4-E933-4D9A-892F-C035064B3FDA}"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23D171E-F035-4224-9830-DB81AFF591A9}" type="datetimeFigureOut">
              <a:rPr lang="nl-NL" smtClean="0"/>
              <a:pPr/>
              <a:t>23-01-2014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47152A4-E933-4D9A-892F-C035064B3FDA}"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23D171E-F035-4224-9830-DB81AFF591A9}" type="datetimeFigureOut">
              <a:rPr lang="nl-NL" smtClean="0"/>
              <a:pPr/>
              <a:t>23-01-2014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47152A4-E933-4D9A-892F-C035064B3FDA}"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23D171E-F035-4224-9830-DB81AFF591A9}" type="datetimeFigureOut">
              <a:rPr lang="nl-NL" smtClean="0"/>
              <a:pPr/>
              <a:t>23-01-2014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47152A4-E933-4D9A-892F-C035064B3FDA}"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23D171E-F035-4224-9830-DB81AFF591A9}" type="datetimeFigureOut">
              <a:rPr lang="nl-NL" smtClean="0"/>
              <a:pPr/>
              <a:t>23-01-2014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47152A4-E933-4D9A-892F-C035064B3FDA}"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23D171E-F035-4224-9830-DB81AFF591A9}" type="datetimeFigureOut">
              <a:rPr lang="nl-NL" smtClean="0"/>
              <a:pPr/>
              <a:t>23-01-2014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47152A4-E933-4D9A-892F-C035064B3FDA}"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23D171E-F035-4224-9830-DB81AFF591A9}" type="datetimeFigureOut">
              <a:rPr lang="nl-NL" smtClean="0"/>
              <a:pPr/>
              <a:t>23-01-2014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47152A4-E933-4D9A-892F-C035064B3FDA}"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23D171E-F035-4224-9830-DB81AFF591A9}" type="datetimeFigureOut">
              <a:rPr lang="nl-NL" smtClean="0"/>
              <a:pPr/>
              <a:t>23-01-2014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47152A4-E933-4D9A-892F-C035064B3FDA}"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D171E-F035-4224-9830-DB81AFF591A9}" type="datetimeFigureOut">
              <a:rPr lang="nl-NL" smtClean="0"/>
              <a:pPr/>
              <a:t>23-01-2014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152A4-E933-4D9A-892F-C035064B3FDA}"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700808"/>
            <a:ext cx="7772400" cy="1470025"/>
          </a:xfrm>
        </p:spPr>
        <p:txBody>
          <a:bodyPr/>
          <a:lstStyle/>
          <a:p>
            <a:r>
              <a:rPr lang="nl-NL" dirty="0" smtClean="0"/>
              <a:t>De Bovontunnel</a:t>
            </a:r>
            <a:endParaRPr lang="nl-NL" dirty="0"/>
          </a:p>
        </p:txBody>
      </p:sp>
      <p:sp>
        <p:nvSpPr>
          <p:cNvPr id="3" name="Ondertitel 2"/>
          <p:cNvSpPr>
            <a:spLocks noGrp="1"/>
          </p:cNvSpPr>
          <p:nvPr>
            <p:ph type="subTitle" idx="1"/>
          </p:nvPr>
        </p:nvSpPr>
        <p:spPr>
          <a:xfrm>
            <a:off x="1371600" y="3717032"/>
            <a:ext cx="6400800" cy="1752600"/>
          </a:xfrm>
        </p:spPr>
        <p:txBody>
          <a:bodyPr/>
          <a:lstStyle/>
          <a:p>
            <a:r>
              <a:rPr lang="nl-NL" dirty="0" smtClean="0"/>
              <a:t>De nieuwe generatie fiets-en verkeerstunnels</a:t>
            </a:r>
          </a:p>
          <a:p>
            <a:endParaRPr lang="nl-NL" dirty="0"/>
          </a:p>
        </p:txBody>
      </p:sp>
      <p:sp>
        <p:nvSpPr>
          <p:cNvPr id="4" name="Tekstvak 3"/>
          <p:cNvSpPr txBox="1"/>
          <p:nvPr/>
        </p:nvSpPr>
        <p:spPr>
          <a:xfrm>
            <a:off x="6228184" y="5445224"/>
            <a:ext cx="2520280" cy="369332"/>
          </a:xfrm>
          <a:prstGeom prst="rect">
            <a:avLst/>
          </a:prstGeom>
          <a:noFill/>
        </p:spPr>
        <p:txBody>
          <a:bodyPr wrap="square" rtlCol="0">
            <a:spAutoFit/>
          </a:bodyPr>
          <a:lstStyle/>
          <a:p>
            <a:r>
              <a:rPr lang="nl-NL" dirty="0" smtClean="0"/>
              <a:t>www.bovon.nl</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Bovon</a:t>
            </a:r>
            <a:endParaRPr lang="nl-NL" dirty="0"/>
          </a:p>
        </p:txBody>
      </p:sp>
      <p:sp>
        <p:nvSpPr>
          <p:cNvPr id="3" name="Tijdelijke aanduiding voor inhoud 2"/>
          <p:cNvSpPr>
            <a:spLocks noGrp="1"/>
          </p:cNvSpPr>
          <p:nvPr>
            <p:ph idx="1"/>
          </p:nvPr>
        </p:nvSpPr>
        <p:spPr>
          <a:xfrm>
            <a:off x="467544" y="2132856"/>
            <a:ext cx="8229600" cy="2620888"/>
          </a:xfrm>
        </p:spPr>
        <p:txBody>
          <a:bodyPr>
            <a:normAutofit/>
          </a:bodyPr>
          <a:lstStyle/>
          <a:p>
            <a:r>
              <a:rPr lang="nl-NL" sz="2500" dirty="0" smtClean="0"/>
              <a:t>De gevormde tunnel wordt in zijn geheel voorgespannen, zodat ev. wisselende grondomstandigheden worden overbrugd.</a:t>
            </a:r>
          </a:p>
          <a:p>
            <a:r>
              <a:rPr lang="nl-NL" sz="2500" dirty="0" smtClean="0"/>
              <a:t>De tunnel wordt berekend op 20 mtr waterdruk, zodat kanalen en rivieren kunnen worden gekruist.</a:t>
            </a:r>
            <a:endParaRPr lang="nl-NL" sz="25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IMG.jpg"/>
          <p:cNvPicPr>
            <a:picLocks noGrp="1" noChangeAspect="1"/>
          </p:cNvPicPr>
          <p:nvPr>
            <p:ph idx="1"/>
          </p:nvPr>
        </p:nvPicPr>
        <p:blipFill>
          <a:blip r:embed="rId2" cstate="print"/>
          <a:stretch>
            <a:fillRect/>
          </a:stretch>
        </p:blipFill>
        <p:spPr>
          <a:xfrm>
            <a:off x="395536" y="200332"/>
            <a:ext cx="7312339" cy="6657668"/>
          </a:xfrm>
        </p:spPr>
      </p:pic>
      <p:sp>
        <p:nvSpPr>
          <p:cNvPr id="3" name="Tekstvak 2"/>
          <p:cNvSpPr txBox="1"/>
          <p:nvPr/>
        </p:nvSpPr>
        <p:spPr>
          <a:xfrm>
            <a:off x="755576" y="1484784"/>
            <a:ext cx="2520280" cy="2031325"/>
          </a:xfrm>
          <a:prstGeom prst="rect">
            <a:avLst/>
          </a:prstGeom>
          <a:noFill/>
        </p:spPr>
        <p:txBody>
          <a:bodyPr wrap="square" rtlCol="0">
            <a:spAutoFit/>
          </a:bodyPr>
          <a:lstStyle/>
          <a:p>
            <a:r>
              <a:rPr lang="nl-NL" dirty="0" smtClean="0"/>
              <a:t>Montage van fietstunnel</a:t>
            </a:r>
          </a:p>
          <a:p>
            <a:r>
              <a:rPr lang="nl-NL" dirty="0" smtClean="0"/>
              <a:t>elementen. Deze elementen kunnen op dezelfde wijze  in Bovon-TGM worden geplaatst.</a:t>
            </a:r>
          </a:p>
          <a:p>
            <a:r>
              <a:rPr lang="nl-NL" dirty="0" smtClean="0"/>
              <a:t>Andere tunnelvormen zijn mogelijk.</a:t>
            </a:r>
            <a:endParaRPr lang="nl-N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971600" y="1916832"/>
            <a:ext cx="6984776" cy="4752528"/>
            <a:chOff x="4020" y="2565"/>
            <a:chExt cx="10380" cy="6842"/>
          </a:xfrm>
        </p:grpSpPr>
        <p:sp>
          <p:nvSpPr>
            <p:cNvPr id="1027" name="Rectangle 3" descr="Brede diagonaal omlaag"/>
            <p:cNvSpPr>
              <a:spLocks noChangeArrowheads="1"/>
            </p:cNvSpPr>
            <p:nvPr/>
          </p:nvSpPr>
          <p:spPr bwMode="auto">
            <a:xfrm>
              <a:off x="4817" y="3967"/>
              <a:ext cx="6460" cy="5440"/>
            </a:xfrm>
            <a:prstGeom prst="rect">
              <a:avLst/>
            </a:prstGeom>
            <a:pattFill prst="wdDn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28" name="Rectangle 4"/>
            <p:cNvSpPr>
              <a:spLocks noChangeArrowheads="1"/>
            </p:cNvSpPr>
            <p:nvPr/>
          </p:nvSpPr>
          <p:spPr bwMode="auto">
            <a:xfrm>
              <a:off x="4817" y="4477"/>
              <a:ext cx="3230" cy="44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29" name="Rectangle 5"/>
            <p:cNvSpPr>
              <a:spLocks noChangeArrowheads="1"/>
            </p:cNvSpPr>
            <p:nvPr/>
          </p:nvSpPr>
          <p:spPr bwMode="auto">
            <a:xfrm>
              <a:off x="8047" y="4137"/>
              <a:ext cx="3230" cy="51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30" name="Rectangle 6"/>
            <p:cNvSpPr>
              <a:spLocks noChangeArrowheads="1"/>
            </p:cNvSpPr>
            <p:nvPr/>
          </p:nvSpPr>
          <p:spPr bwMode="auto">
            <a:xfrm>
              <a:off x="10164" y="4307"/>
              <a:ext cx="1700" cy="4760"/>
            </a:xfrm>
            <a:prstGeom prst="rect">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31" name="Rectangle 7"/>
            <p:cNvSpPr>
              <a:spLocks noChangeArrowheads="1"/>
            </p:cNvSpPr>
            <p:nvPr/>
          </p:nvSpPr>
          <p:spPr bwMode="auto">
            <a:xfrm>
              <a:off x="8557" y="4307"/>
              <a:ext cx="1700" cy="4760"/>
            </a:xfrm>
            <a:prstGeom prst="rect">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32" name="Rectangle 8"/>
            <p:cNvSpPr>
              <a:spLocks noChangeArrowheads="1"/>
            </p:cNvSpPr>
            <p:nvPr/>
          </p:nvSpPr>
          <p:spPr bwMode="auto">
            <a:xfrm>
              <a:off x="11864" y="4307"/>
              <a:ext cx="1700" cy="4760"/>
            </a:xfrm>
            <a:prstGeom prst="rect">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33" name="Rectangle 9"/>
            <p:cNvSpPr>
              <a:spLocks noChangeArrowheads="1"/>
            </p:cNvSpPr>
            <p:nvPr/>
          </p:nvSpPr>
          <p:spPr bwMode="auto">
            <a:xfrm>
              <a:off x="8557" y="4817"/>
              <a:ext cx="1700" cy="37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34" name="Rectangle 10"/>
            <p:cNvSpPr>
              <a:spLocks noChangeArrowheads="1"/>
            </p:cNvSpPr>
            <p:nvPr/>
          </p:nvSpPr>
          <p:spPr bwMode="auto">
            <a:xfrm>
              <a:off x="10257" y="4817"/>
              <a:ext cx="1700" cy="37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35" name="Rectangle 11"/>
            <p:cNvSpPr>
              <a:spLocks noChangeArrowheads="1"/>
            </p:cNvSpPr>
            <p:nvPr/>
          </p:nvSpPr>
          <p:spPr bwMode="auto">
            <a:xfrm>
              <a:off x="11864" y="4817"/>
              <a:ext cx="1700" cy="37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36" name="AutoShape 12"/>
            <p:cNvSpPr>
              <a:spLocks noChangeArrowheads="1"/>
            </p:cNvSpPr>
            <p:nvPr/>
          </p:nvSpPr>
          <p:spPr bwMode="auto">
            <a:xfrm rot="10636421">
              <a:off x="10937" y="4137"/>
              <a:ext cx="340" cy="170"/>
            </a:xfrm>
            <a:prstGeom prst="triangle">
              <a:avLst>
                <a:gd name="adj" fmla="val 50000"/>
              </a:avLst>
            </a:prstGeom>
            <a:solidFill>
              <a:srgbClr val="93895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37" name="AutoShape 13"/>
            <p:cNvSpPr>
              <a:spLocks noChangeArrowheads="1"/>
            </p:cNvSpPr>
            <p:nvPr/>
          </p:nvSpPr>
          <p:spPr bwMode="auto">
            <a:xfrm rot="-122356">
              <a:off x="10937" y="9067"/>
              <a:ext cx="340" cy="170"/>
            </a:xfrm>
            <a:prstGeom prst="triangle">
              <a:avLst>
                <a:gd name="adj" fmla="val 50000"/>
              </a:avLst>
            </a:prstGeom>
            <a:solidFill>
              <a:srgbClr val="93895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38" name="Oval 14"/>
            <p:cNvSpPr>
              <a:spLocks noChangeArrowheads="1"/>
            </p:cNvSpPr>
            <p:nvPr/>
          </p:nvSpPr>
          <p:spPr bwMode="auto">
            <a:xfrm>
              <a:off x="4695" y="4725"/>
              <a:ext cx="1605" cy="17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39" name="Oval 15"/>
            <p:cNvSpPr>
              <a:spLocks noChangeArrowheads="1"/>
            </p:cNvSpPr>
            <p:nvPr/>
          </p:nvSpPr>
          <p:spPr bwMode="auto">
            <a:xfrm>
              <a:off x="4695" y="6857"/>
              <a:ext cx="1530" cy="17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40" name="Rectangle 16" descr="Brede diagonaal omhoog"/>
            <p:cNvSpPr>
              <a:spLocks noChangeArrowheads="1"/>
            </p:cNvSpPr>
            <p:nvPr/>
          </p:nvSpPr>
          <p:spPr bwMode="auto">
            <a:xfrm>
              <a:off x="7707" y="4477"/>
              <a:ext cx="340" cy="4590"/>
            </a:xfrm>
            <a:prstGeom prst="rect">
              <a:avLst/>
            </a:prstGeom>
            <a:pattFill prst="wd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grpSp>
          <p:nvGrpSpPr>
            <p:cNvPr id="1041" name="Group 17"/>
            <p:cNvGrpSpPr>
              <a:grpSpLocks/>
            </p:cNvGrpSpPr>
            <p:nvPr/>
          </p:nvGrpSpPr>
          <p:grpSpPr bwMode="auto">
            <a:xfrm>
              <a:off x="6687" y="4307"/>
              <a:ext cx="1870" cy="510"/>
              <a:chOff x="6687" y="4307"/>
              <a:chExt cx="1870" cy="510"/>
            </a:xfrm>
          </p:grpSpPr>
          <p:sp>
            <p:nvSpPr>
              <p:cNvPr id="1042" name="Rectangle 18"/>
              <p:cNvSpPr>
                <a:spLocks noChangeArrowheads="1"/>
              </p:cNvSpPr>
              <p:nvPr/>
            </p:nvSpPr>
            <p:spPr bwMode="auto">
              <a:xfrm>
                <a:off x="6687" y="4307"/>
                <a:ext cx="1530" cy="51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43" name="Rectangle 19"/>
              <p:cNvSpPr>
                <a:spLocks noChangeArrowheads="1"/>
              </p:cNvSpPr>
              <p:nvPr/>
            </p:nvSpPr>
            <p:spPr bwMode="auto">
              <a:xfrm>
                <a:off x="7027" y="4477"/>
                <a:ext cx="1530" cy="17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44" name="Rectangle 20"/>
              <p:cNvSpPr>
                <a:spLocks noChangeArrowheads="1"/>
              </p:cNvSpPr>
              <p:nvPr/>
            </p:nvSpPr>
            <p:spPr bwMode="auto">
              <a:xfrm>
                <a:off x="6857" y="4307"/>
                <a:ext cx="170" cy="510"/>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grpSp>
        <p:cxnSp>
          <p:nvCxnSpPr>
            <p:cNvPr id="1045" name="AutoShape 21"/>
            <p:cNvCxnSpPr>
              <a:cxnSpLocks noChangeShapeType="1"/>
            </p:cNvCxnSpPr>
            <p:nvPr/>
          </p:nvCxnSpPr>
          <p:spPr bwMode="auto">
            <a:xfrm>
              <a:off x="8557" y="5460"/>
              <a:ext cx="5007" cy="0"/>
            </a:xfrm>
            <a:prstGeom prst="straightConnector1">
              <a:avLst/>
            </a:prstGeom>
            <a:noFill/>
            <a:ln w="9525">
              <a:solidFill>
                <a:srgbClr val="000000"/>
              </a:solidFill>
              <a:round/>
              <a:headEnd/>
              <a:tailEnd/>
            </a:ln>
          </p:spPr>
        </p:cxnSp>
        <p:cxnSp>
          <p:nvCxnSpPr>
            <p:cNvPr id="1046" name="AutoShape 22"/>
            <p:cNvCxnSpPr>
              <a:cxnSpLocks noChangeShapeType="1"/>
            </p:cNvCxnSpPr>
            <p:nvPr/>
          </p:nvCxnSpPr>
          <p:spPr bwMode="auto">
            <a:xfrm>
              <a:off x="12637" y="4817"/>
              <a:ext cx="0" cy="3740"/>
            </a:xfrm>
            <a:prstGeom prst="straightConnector1">
              <a:avLst/>
            </a:prstGeom>
            <a:noFill/>
            <a:ln w="9525">
              <a:solidFill>
                <a:srgbClr val="000000"/>
              </a:solidFill>
              <a:round/>
              <a:headEnd type="triangle" w="med" len="med"/>
              <a:tailEnd type="triangle" w="med" len="med"/>
            </a:ln>
          </p:spPr>
        </p:cxnSp>
        <p:sp>
          <p:nvSpPr>
            <p:cNvPr id="1047" name="Text Box 23"/>
            <p:cNvSpPr txBox="1">
              <a:spLocks noChangeArrowheads="1"/>
            </p:cNvSpPr>
            <p:nvPr/>
          </p:nvSpPr>
          <p:spPr bwMode="auto">
            <a:xfrm>
              <a:off x="12297" y="6007"/>
              <a:ext cx="850" cy="5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100" b="0" i="0" u="none" strike="noStrike" cap="none" normalizeH="0" baseline="0" smtClean="0">
                  <a:ln>
                    <a:noFill/>
                  </a:ln>
                  <a:solidFill>
                    <a:schemeClr val="tx1"/>
                  </a:solidFill>
                  <a:effectLst/>
                  <a:latin typeface="Calibri" pitchFamily="34" charset="0"/>
                </a:rPr>
                <a:t>2750</a:t>
              </a:r>
              <a:endParaRPr kumimoji="0" lang="nl-NL" sz="1800" b="0" i="0" u="none" strike="noStrike" cap="none" normalizeH="0" baseline="0" smtClean="0">
                <a:ln>
                  <a:noFill/>
                </a:ln>
                <a:solidFill>
                  <a:schemeClr val="tx1"/>
                </a:solidFill>
                <a:effectLst/>
                <a:latin typeface="Arial" pitchFamily="34" charset="0"/>
              </a:endParaRPr>
            </a:p>
          </p:txBody>
        </p:sp>
        <p:cxnSp>
          <p:nvCxnSpPr>
            <p:cNvPr id="1048" name="AutoShape 24"/>
            <p:cNvCxnSpPr>
              <a:cxnSpLocks noChangeShapeType="1"/>
            </p:cNvCxnSpPr>
            <p:nvPr/>
          </p:nvCxnSpPr>
          <p:spPr bwMode="auto">
            <a:xfrm>
              <a:off x="11864" y="7537"/>
              <a:ext cx="1700" cy="0"/>
            </a:xfrm>
            <a:prstGeom prst="straightConnector1">
              <a:avLst/>
            </a:prstGeom>
            <a:noFill/>
            <a:ln w="9525">
              <a:solidFill>
                <a:srgbClr val="000000"/>
              </a:solidFill>
              <a:round/>
              <a:headEnd type="triangle" w="med" len="med"/>
              <a:tailEnd type="triangle" w="med" len="med"/>
            </a:ln>
          </p:spPr>
        </p:cxnSp>
        <p:sp>
          <p:nvSpPr>
            <p:cNvPr id="1049" name="Text Box 25"/>
            <p:cNvSpPr txBox="1">
              <a:spLocks noChangeArrowheads="1"/>
            </p:cNvSpPr>
            <p:nvPr/>
          </p:nvSpPr>
          <p:spPr bwMode="auto">
            <a:xfrm>
              <a:off x="12807" y="7027"/>
              <a:ext cx="1593" cy="3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100" b="0" i="0" u="none" strike="noStrike" cap="none" normalizeH="0" baseline="0" smtClean="0">
                  <a:ln>
                    <a:noFill/>
                  </a:ln>
                  <a:solidFill>
                    <a:schemeClr val="tx1"/>
                  </a:solidFill>
                  <a:effectLst/>
                  <a:latin typeface="Calibri" pitchFamily="34" charset="0"/>
                </a:rPr>
                <a:t>1500 of 2000</a:t>
              </a:r>
              <a:endParaRPr kumimoji="0" lang="nl-NL" sz="1800" b="0" i="0" u="none" strike="noStrike" cap="none" normalizeH="0" baseline="0" smtClean="0">
                <a:ln>
                  <a:noFill/>
                </a:ln>
                <a:solidFill>
                  <a:schemeClr val="tx1"/>
                </a:solidFill>
                <a:effectLst/>
                <a:latin typeface="Arial" pitchFamily="34" charset="0"/>
              </a:endParaRPr>
            </a:p>
          </p:txBody>
        </p:sp>
        <p:cxnSp>
          <p:nvCxnSpPr>
            <p:cNvPr id="1050" name="AutoShape 26"/>
            <p:cNvCxnSpPr>
              <a:cxnSpLocks noChangeShapeType="1"/>
            </p:cNvCxnSpPr>
            <p:nvPr/>
          </p:nvCxnSpPr>
          <p:spPr bwMode="auto">
            <a:xfrm>
              <a:off x="8217" y="3967"/>
              <a:ext cx="0" cy="170"/>
            </a:xfrm>
            <a:prstGeom prst="straightConnector1">
              <a:avLst/>
            </a:prstGeom>
            <a:noFill/>
            <a:ln w="38100">
              <a:solidFill>
                <a:srgbClr val="000000"/>
              </a:solidFill>
              <a:round/>
              <a:headEnd/>
              <a:tailEnd/>
            </a:ln>
          </p:spPr>
        </p:cxnSp>
        <p:cxnSp>
          <p:nvCxnSpPr>
            <p:cNvPr id="1051" name="AutoShape 27"/>
            <p:cNvCxnSpPr>
              <a:cxnSpLocks noChangeShapeType="1"/>
            </p:cNvCxnSpPr>
            <p:nvPr/>
          </p:nvCxnSpPr>
          <p:spPr bwMode="auto">
            <a:xfrm>
              <a:off x="10087" y="3967"/>
              <a:ext cx="77" cy="0"/>
            </a:xfrm>
            <a:prstGeom prst="straightConnector1">
              <a:avLst/>
            </a:prstGeom>
            <a:noFill/>
            <a:ln w="9525">
              <a:solidFill>
                <a:srgbClr val="000000"/>
              </a:solidFill>
              <a:round/>
              <a:headEnd/>
              <a:tailEnd/>
            </a:ln>
          </p:spPr>
        </p:cxnSp>
        <p:cxnSp>
          <p:nvCxnSpPr>
            <p:cNvPr id="1052" name="AutoShape 28"/>
            <p:cNvCxnSpPr>
              <a:cxnSpLocks noChangeShapeType="1"/>
            </p:cNvCxnSpPr>
            <p:nvPr/>
          </p:nvCxnSpPr>
          <p:spPr bwMode="auto">
            <a:xfrm>
              <a:off x="10087" y="3967"/>
              <a:ext cx="0" cy="170"/>
            </a:xfrm>
            <a:prstGeom prst="straightConnector1">
              <a:avLst/>
            </a:prstGeom>
            <a:noFill/>
            <a:ln w="38100">
              <a:solidFill>
                <a:srgbClr val="000000"/>
              </a:solidFill>
              <a:round/>
              <a:headEnd/>
              <a:tailEnd/>
            </a:ln>
          </p:spPr>
        </p:cxnSp>
        <p:sp>
          <p:nvSpPr>
            <p:cNvPr id="1053" name="Rectangle 29" descr="Klein dambord"/>
            <p:cNvSpPr>
              <a:spLocks noChangeArrowheads="1"/>
            </p:cNvSpPr>
            <p:nvPr/>
          </p:nvSpPr>
          <p:spPr bwMode="auto">
            <a:xfrm>
              <a:off x="8217" y="3967"/>
              <a:ext cx="2133" cy="170"/>
            </a:xfrm>
            <a:prstGeom prst="rect">
              <a:avLst/>
            </a:prstGeom>
            <a:pattFill prst="smCheck">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54" name="AutoShape 30" descr="Ruitomtrek"/>
            <p:cNvSpPr>
              <a:spLocks noChangeArrowheads="1"/>
            </p:cNvSpPr>
            <p:nvPr/>
          </p:nvSpPr>
          <p:spPr bwMode="auto">
            <a:xfrm rot="10800000">
              <a:off x="4020" y="3967"/>
              <a:ext cx="675" cy="510"/>
            </a:xfrm>
            <a:prstGeom prst="rtTriangle">
              <a:avLst/>
            </a:prstGeom>
            <a:pattFill prst="openDmnd">
              <a:fgClr>
                <a:srgbClr val="FF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55" name="AutoShape 31" descr="Ruitomtrek"/>
            <p:cNvSpPr>
              <a:spLocks noChangeArrowheads="1"/>
            </p:cNvSpPr>
            <p:nvPr/>
          </p:nvSpPr>
          <p:spPr bwMode="auto">
            <a:xfrm rot="16200000">
              <a:off x="4103" y="8814"/>
              <a:ext cx="510" cy="675"/>
            </a:xfrm>
            <a:prstGeom prst="rtTriangle">
              <a:avLst/>
            </a:prstGeom>
            <a:pattFill prst="openDmnd">
              <a:fgClr>
                <a:srgbClr val="FF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56" name="Rectangle 32" descr="Ruitomtrek"/>
            <p:cNvSpPr>
              <a:spLocks noChangeArrowheads="1"/>
            </p:cNvSpPr>
            <p:nvPr/>
          </p:nvSpPr>
          <p:spPr bwMode="auto">
            <a:xfrm>
              <a:off x="4020" y="4647"/>
              <a:ext cx="675" cy="4080"/>
            </a:xfrm>
            <a:prstGeom prst="rect">
              <a:avLst/>
            </a:prstGeom>
            <a:pattFill prst="openDmnd">
              <a:fgClr>
                <a:srgbClr val="FF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57" name="Rectangle 33"/>
            <p:cNvSpPr>
              <a:spLocks noChangeArrowheads="1"/>
            </p:cNvSpPr>
            <p:nvPr/>
          </p:nvSpPr>
          <p:spPr bwMode="auto">
            <a:xfrm>
              <a:off x="4020" y="6517"/>
              <a:ext cx="675" cy="3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58" name="AutoShape 34"/>
            <p:cNvSpPr>
              <a:spLocks noChangeArrowheads="1"/>
            </p:cNvSpPr>
            <p:nvPr/>
          </p:nvSpPr>
          <p:spPr bwMode="auto">
            <a:xfrm>
              <a:off x="5010" y="5017"/>
              <a:ext cx="645" cy="353"/>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59" name="AutoShape 35"/>
            <p:cNvSpPr>
              <a:spLocks noChangeArrowheads="1"/>
            </p:cNvSpPr>
            <p:nvPr/>
          </p:nvSpPr>
          <p:spPr bwMode="auto">
            <a:xfrm>
              <a:off x="5010" y="7197"/>
              <a:ext cx="645" cy="353"/>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60" name="Text Box 36"/>
            <p:cNvSpPr txBox="1">
              <a:spLocks noChangeArrowheads="1"/>
            </p:cNvSpPr>
            <p:nvPr/>
          </p:nvSpPr>
          <p:spPr bwMode="auto">
            <a:xfrm>
              <a:off x="4920" y="2565"/>
              <a:ext cx="2340" cy="8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100" b="0" i="0" u="none" strike="noStrike" cap="none" normalizeH="0" baseline="0" smtClean="0">
                  <a:ln>
                    <a:noFill/>
                  </a:ln>
                  <a:solidFill>
                    <a:schemeClr val="tx1"/>
                  </a:solidFill>
                  <a:effectLst/>
                  <a:latin typeface="Calibri" pitchFamily="34" charset="0"/>
                </a:rPr>
                <a:t>Kleppen worden hydraulisch bediend.</a:t>
              </a:r>
              <a:endParaRPr kumimoji="0" lang="nl-NL" sz="1800" b="0" i="0" u="none" strike="noStrike" cap="none" normalizeH="0" baseline="0" smtClean="0">
                <a:ln>
                  <a:noFill/>
                </a:ln>
                <a:solidFill>
                  <a:schemeClr val="tx1"/>
                </a:solidFill>
                <a:effectLst/>
                <a:latin typeface="Arial" pitchFamily="34" charset="0"/>
              </a:endParaRPr>
            </a:p>
          </p:txBody>
        </p:sp>
        <p:cxnSp>
          <p:nvCxnSpPr>
            <p:cNvPr id="1061" name="AutoShape 37"/>
            <p:cNvCxnSpPr>
              <a:cxnSpLocks noChangeShapeType="1"/>
            </p:cNvCxnSpPr>
            <p:nvPr/>
          </p:nvCxnSpPr>
          <p:spPr bwMode="auto">
            <a:xfrm flipH="1">
              <a:off x="4365" y="3375"/>
              <a:ext cx="555" cy="592"/>
            </a:xfrm>
            <a:prstGeom prst="straightConnector1">
              <a:avLst/>
            </a:prstGeom>
            <a:noFill/>
            <a:ln w="9525">
              <a:solidFill>
                <a:srgbClr val="000000"/>
              </a:solidFill>
              <a:round/>
              <a:headEnd/>
              <a:tailEnd type="triangle" w="med" len="med"/>
            </a:ln>
          </p:spPr>
        </p:cxnSp>
        <p:cxnSp>
          <p:nvCxnSpPr>
            <p:cNvPr id="1062" name="AutoShape 38"/>
            <p:cNvCxnSpPr>
              <a:cxnSpLocks noChangeShapeType="1"/>
            </p:cNvCxnSpPr>
            <p:nvPr/>
          </p:nvCxnSpPr>
          <p:spPr bwMode="auto">
            <a:xfrm flipH="1">
              <a:off x="4365" y="3375"/>
              <a:ext cx="555" cy="2235"/>
            </a:xfrm>
            <a:prstGeom prst="straightConnector1">
              <a:avLst/>
            </a:prstGeom>
            <a:noFill/>
            <a:ln w="9525">
              <a:solidFill>
                <a:srgbClr val="000000"/>
              </a:solidFill>
              <a:round/>
              <a:headEnd/>
              <a:tailEnd type="triangle" w="med" len="med"/>
            </a:ln>
          </p:spPr>
        </p:cxnSp>
        <p:cxnSp>
          <p:nvCxnSpPr>
            <p:cNvPr id="1063" name="AutoShape 39"/>
            <p:cNvCxnSpPr>
              <a:cxnSpLocks noChangeShapeType="1"/>
            </p:cNvCxnSpPr>
            <p:nvPr/>
          </p:nvCxnSpPr>
          <p:spPr bwMode="auto">
            <a:xfrm>
              <a:off x="4817" y="5017"/>
              <a:ext cx="6460" cy="0"/>
            </a:xfrm>
            <a:prstGeom prst="straightConnector1">
              <a:avLst/>
            </a:prstGeom>
            <a:noFill/>
            <a:ln w="19050">
              <a:solidFill>
                <a:srgbClr val="000000"/>
              </a:solidFill>
              <a:prstDash val="sysDot"/>
              <a:round/>
              <a:headEnd/>
              <a:tailEnd/>
            </a:ln>
          </p:spPr>
        </p:cxnSp>
        <p:sp>
          <p:nvSpPr>
            <p:cNvPr id="1064" name="Text Box 40"/>
            <p:cNvSpPr txBox="1">
              <a:spLocks noChangeArrowheads="1"/>
            </p:cNvSpPr>
            <p:nvPr/>
          </p:nvSpPr>
          <p:spPr bwMode="auto">
            <a:xfrm>
              <a:off x="7707" y="2565"/>
              <a:ext cx="2178" cy="8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100" b="0" i="0" u="none" strike="noStrike" cap="none" normalizeH="0" baseline="0" smtClean="0">
                  <a:ln>
                    <a:noFill/>
                  </a:ln>
                  <a:solidFill>
                    <a:schemeClr val="tx1"/>
                  </a:solidFill>
                  <a:effectLst/>
                  <a:latin typeface="Calibri" pitchFamily="34" charset="0"/>
                </a:rPr>
                <a:t>Deling van TGM</a:t>
              </a:r>
              <a:endParaRPr kumimoji="0" lang="nl-NL" sz="1800" b="0" i="0" u="none" strike="noStrike" cap="none" normalizeH="0" baseline="0" smtClean="0">
                <a:ln>
                  <a:noFill/>
                </a:ln>
                <a:solidFill>
                  <a:schemeClr val="tx1"/>
                </a:solidFill>
                <a:effectLst/>
                <a:latin typeface="Arial" pitchFamily="34" charset="0"/>
              </a:endParaRPr>
            </a:p>
          </p:txBody>
        </p:sp>
        <p:cxnSp>
          <p:nvCxnSpPr>
            <p:cNvPr id="1065" name="AutoShape 41"/>
            <p:cNvCxnSpPr>
              <a:cxnSpLocks noChangeShapeType="1"/>
            </p:cNvCxnSpPr>
            <p:nvPr/>
          </p:nvCxnSpPr>
          <p:spPr bwMode="auto">
            <a:xfrm>
              <a:off x="7707" y="3375"/>
              <a:ext cx="1533" cy="1642"/>
            </a:xfrm>
            <a:prstGeom prst="straightConnector1">
              <a:avLst/>
            </a:prstGeom>
            <a:noFill/>
            <a:ln w="9525">
              <a:solidFill>
                <a:srgbClr val="000000"/>
              </a:solidFill>
              <a:round/>
              <a:headEnd/>
              <a:tailEnd type="triangle" w="med" len="med"/>
            </a:ln>
          </p:spPr>
        </p:cxnSp>
        <p:cxnSp>
          <p:nvCxnSpPr>
            <p:cNvPr id="1066" name="AutoShape 42"/>
            <p:cNvCxnSpPr>
              <a:cxnSpLocks noChangeShapeType="1"/>
            </p:cNvCxnSpPr>
            <p:nvPr/>
          </p:nvCxnSpPr>
          <p:spPr bwMode="auto">
            <a:xfrm>
              <a:off x="11277" y="4137"/>
              <a:ext cx="0" cy="5100"/>
            </a:xfrm>
            <a:prstGeom prst="straightConnector1">
              <a:avLst/>
            </a:prstGeom>
            <a:noFill/>
            <a:ln w="9525">
              <a:solidFill>
                <a:srgbClr val="000000"/>
              </a:solidFill>
              <a:prstDash val="dash"/>
              <a:round/>
              <a:headEnd/>
              <a:tailEnd/>
            </a:ln>
          </p:spPr>
        </p:cxnSp>
        <p:sp>
          <p:nvSpPr>
            <p:cNvPr id="1067" name="Rectangle 43" descr="Klein dambord"/>
            <p:cNvSpPr>
              <a:spLocks noChangeArrowheads="1"/>
            </p:cNvSpPr>
            <p:nvPr/>
          </p:nvSpPr>
          <p:spPr bwMode="auto">
            <a:xfrm>
              <a:off x="5805" y="3967"/>
              <a:ext cx="1770" cy="510"/>
            </a:xfrm>
            <a:prstGeom prst="rect">
              <a:avLst/>
            </a:prstGeom>
            <a:pattFill prst="smCheck">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cxnSp>
          <p:nvCxnSpPr>
            <p:cNvPr id="1068" name="AutoShape 44"/>
            <p:cNvCxnSpPr>
              <a:cxnSpLocks noChangeShapeType="1"/>
            </p:cNvCxnSpPr>
            <p:nvPr/>
          </p:nvCxnSpPr>
          <p:spPr bwMode="auto">
            <a:xfrm>
              <a:off x="9465" y="5460"/>
              <a:ext cx="0" cy="3097"/>
            </a:xfrm>
            <a:prstGeom prst="straightConnector1">
              <a:avLst/>
            </a:prstGeom>
            <a:noFill/>
            <a:ln w="9525">
              <a:solidFill>
                <a:srgbClr val="000000"/>
              </a:solidFill>
              <a:round/>
              <a:headEnd type="triangle" w="med" len="med"/>
              <a:tailEnd type="triangle" w="med" len="med"/>
            </a:ln>
          </p:spPr>
        </p:cxnSp>
        <p:sp>
          <p:nvSpPr>
            <p:cNvPr id="1069" name="Text Box 45"/>
            <p:cNvSpPr txBox="1">
              <a:spLocks noChangeArrowheads="1"/>
            </p:cNvSpPr>
            <p:nvPr/>
          </p:nvSpPr>
          <p:spPr bwMode="auto">
            <a:xfrm>
              <a:off x="9060" y="6517"/>
              <a:ext cx="825" cy="5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100" b="0" i="0" u="none" strike="noStrike" cap="none" normalizeH="0" baseline="0" smtClean="0">
                  <a:ln>
                    <a:noFill/>
                  </a:ln>
                  <a:solidFill>
                    <a:schemeClr val="tx1"/>
                  </a:solidFill>
                  <a:effectLst/>
                  <a:latin typeface="Calibri" pitchFamily="34" charset="0"/>
                </a:rPr>
                <a:t>2000</a:t>
              </a:r>
              <a:endParaRPr kumimoji="0" lang="nl-NL" sz="1800" b="0" i="0" u="none" strike="noStrike" cap="none" normalizeH="0" baseline="0" smtClean="0">
                <a:ln>
                  <a:noFill/>
                </a:ln>
                <a:solidFill>
                  <a:schemeClr val="tx1"/>
                </a:solidFill>
                <a:effectLst/>
                <a:latin typeface="Arial" pitchFamily="34" charset="0"/>
              </a:endParaRPr>
            </a:p>
          </p:txBody>
        </p:sp>
        <p:sp>
          <p:nvSpPr>
            <p:cNvPr id="1070" name="Rectangle 46"/>
            <p:cNvSpPr>
              <a:spLocks noChangeArrowheads="1"/>
            </p:cNvSpPr>
            <p:nvPr/>
          </p:nvSpPr>
          <p:spPr bwMode="auto">
            <a:xfrm>
              <a:off x="6687" y="8557"/>
              <a:ext cx="1530" cy="51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71" name="Rectangle 47"/>
            <p:cNvSpPr>
              <a:spLocks noChangeArrowheads="1"/>
            </p:cNvSpPr>
            <p:nvPr/>
          </p:nvSpPr>
          <p:spPr bwMode="auto">
            <a:xfrm>
              <a:off x="7027" y="8727"/>
              <a:ext cx="1530" cy="17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72" name="Rectangle 48"/>
            <p:cNvSpPr>
              <a:spLocks noChangeArrowheads="1"/>
            </p:cNvSpPr>
            <p:nvPr/>
          </p:nvSpPr>
          <p:spPr bwMode="auto">
            <a:xfrm>
              <a:off x="6857" y="8557"/>
              <a:ext cx="170" cy="510"/>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73" name="Rectangle 49"/>
            <p:cNvSpPr>
              <a:spLocks noChangeArrowheads="1"/>
            </p:cNvSpPr>
            <p:nvPr/>
          </p:nvSpPr>
          <p:spPr bwMode="auto">
            <a:xfrm>
              <a:off x="6687" y="6687"/>
              <a:ext cx="1530" cy="51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74" name="Rectangle 50"/>
            <p:cNvSpPr>
              <a:spLocks noChangeArrowheads="1"/>
            </p:cNvSpPr>
            <p:nvPr/>
          </p:nvSpPr>
          <p:spPr bwMode="auto">
            <a:xfrm>
              <a:off x="7027" y="6857"/>
              <a:ext cx="1530" cy="17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75" name="Rectangle 51"/>
            <p:cNvSpPr>
              <a:spLocks noChangeArrowheads="1"/>
            </p:cNvSpPr>
            <p:nvPr/>
          </p:nvSpPr>
          <p:spPr bwMode="auto">
            <a:xfrm>
              <a:off x="6857" y="6687"/>
              <a:ext cx="170" cy="510"/>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76" name="Rectangle 52"/>
            <p:cNvSpPr>
              <a:spLocks noChangeArrowheads="1"/>
            </p:cNvSpPr>
            <p:nvPr/>
          </p:nvSpPr>
          <p:spPr bwMode="auto">
            <a:xfrm>
              <a:off x="6687" y="4307"/>
              <a:ext cx="1530" cy="51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77" name="Rectangle 53"/>
            <p:cNvSpPr>
              <a:spLocks noChangeArrowheads="1"/>
            </p:cNvSpPr>
            <p:nvPr/>
          </p:nvSpPr>
          <p:spPr bwMode="auto">
            <a:xfrm>
              <a:off x="7027" y="4477"/>
              <a:ext cx="1530" cy="17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78" name="Rectangle 54"/>
            <p:cNvSpPr>
              <a:spLocks noChangeArrowheads="1"/>
            </p:cNvSpPr>
            <p:nvPr/>
          </p:nvSpPr>
          <p:spPr bwMode="auto">
            <a:xfrm>
              <a:off x="6857" y="4307"/>
              <a:ext cx="170" cy="510"/>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grpSp>
      <p:sp>
        <p:nvSpPr>
          <p:cNvPr id="57" name="Titel 1"/>
          <p:cNvSpPr>
            <a:spLocks noGrp="1"/>
          </p:cNvSpPr>
          <p:nvPr>
            <p:ph type="title"/>
          </p:nvPr>
        </p:nvSpPr>
        <p:spPr>
          <a:xfrm>
            <a:off x="457200" y="260648"/>
            <a:ext cx="3538736" cy="1156990"/>
          </a:xfrm>
        </p:spPr>
        <p:txBody>
          <a:bodyPr/>
          <a:lstStyle/>
          <a:p>
            <a:r>
              <a:rPr lang="nl-NL" dirty="0" smtClean="0"/>
              <a:t>Bovon TGM</a:t>
            </a:r>
            <a:endParaRPr lang="nl-NL" dirty="0"/>
          </a:p>
        </p:txBody>
      </p:sp>
      <p:sp>
        <p:nvSpPr>
          <p:cNvPr id="56" name="Tekstvak 55"/>
          <p:cNvSpPr txBox="1"/>
          <p:nvPr/>
        </p:nvSpPr>
        <p:spPr>
          <a:xfrm>
            <a:off x="4932040" y="548680"/>
            <a:ext cx="3960440" cy="2031325"/>
          </a:xfrm>
          <a:prstGeom prst="rect">
            <a:avLst/>
          </a:prstGeom>
          <a:noFill/>
        </p:spPr>
        <p:txBody>
          <a:bodyPr wrap="square" rtlCol="0">
            <a:spAutoFit/>
          </a:bodyPr>
          <a:lstStyle/>
          <a:p>
            <a:r>
              <a:rPr lang="nl-NL" dirty="0" smtClean="0"/>
              <a:t>Het onderste  gedeelte van de TGM  wordt gebruikt voor het vormen van een open – sleuf fietstunnel of verdiepte weg.</a:t>
            </a:r>
          </a:p>
          <a:p>
            <a:r>
              <a:rPr lang="nl-NL" dirty="0" smtClean="0"/>
              <a:t>Na montage van het  bovenstuk  kan de tunnel  onder het maaiveld aangelegd worden.</a:t>
            </a:r>
            <a:endParaRPr lang="nl-N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400" b="0" i="0" u="none" strike="noStrike" kern="1200" cap="none" spc="0" normalizeH="0" baseline="0" noProof="0" dirty="0" smtClean="0">
                <a:ln>
                  <a:noFill/>
                </a:ln>
                <a:solidFill>
                  <a:schemeClr val="tx1"/>
                </a:solidFill>
                <a:effectLst/>
                <a:uLnTx/>
                <a:uFillTx/>
                <a:latin typeface="+mj-lt"/>
                <a:ea typeface="+mj-ea"/>
                <a:cs typeface="+mj-cs"/>
              </a:rPr>
              <a:t>Bovon</a:t>
            </a:r>
            <a:endParaRPr kumimoji="0" lang="nl-NL"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209" name="Picture 161" descr="C:\Documents and Settings\Dhr. Van Tol\Mijn documenten\Mijn afbeeldingen\MP Navigator EX\2014_01_13\IMG.jpg"/>
          <p:cNvPicPr>
            <a:picLocks noChangeAspect="1" noChangeArrowheads="1"/>
          </p:cNvPicPr>
          <p:nvPr/>
        </p:nvPicPr>
        <p:blipFill>
          <a:blip r:embed="rId2" cstate="print"/>
          <a:srcRect/>
          <a:stretch>
            <a:fillRect/>
          </a:stretch>
        </p:blipFill>
        <p:spPr bwMode="auto">
          <a:xfrm rot="5400000">
            <a:off x="2063009" y="177352"/>
            <a:ext cx="5234007" cy="7416824"/>
          </a:xfrm>
          <a:prstGeom prst="rect">
            <a:avLst/>
          </a:prstGeom>
          <a:noFill/>
        </p:spPr>
      </p:pic>
      <p:sp>
        <p:nvSpPr>
          <p:cNvPr id="5" name="Tekstvak 4"/>
          <p:cNvSpPr txBox="1"/>
          <p:nvPr/>
        </p:nvSpPr>
        <p:spPr>
          <a:xfrm>
            <a:off x="6479704" y="2348880"/>
            <a:ext cx="2664296" cy="3416320"/>
          </a:xfrm>
          <a:prstGeom prst="rect">
            <a:avLst/>
          </a:prstGeom>
          <a:noFill/>
        </p:spPr>
        <p:txBody>
          <a:bodyPr wrap="square" rtlCol="0">
            <a:spAutoFit/>
          </a:bodyPr>
          <a:lstStyle/>
          <a:p>
            <a:r>
              <a:rPr lang="nl-NL" dirty="0" smtClean="0"/>
              <a:t>Met dit proefmodel uit 2011 is zware klei ontgraven. De rollen zijn omkeerbaar en  traploos regelbaar. Ook hebben de proeven uitgewezen dat zelfs duinzand op deze manier, zonder bentoniet, probleemloos  kan worden ontgraven, daar de rollen een “damwand”vormen.</a:t>
            </a:r>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Dhr. Van Tol\Mijn documenten\Mijn afbeeldingen\MP Navigator EX\2014_01_13\IMG_0005.jpg"/>
          <p:cNvPicPr>
            <a:picLocks noChangeAspect="1" noChangeArrowheads="1"/>
          </p:cNvPicPr>
          <p:nvPr/>
        </p:nvPicPr>
        <p:blipFill>
          <a:blip r:embed="rId2" cstate="print"/>
          <a:srcRect/>
          <a:stretch>
            <a:fillRect/>
          </a:stretch>
        </p:blipFill>
        <p:spPr bwMode="auto">
          <a:xfrm rot="5400000">
            <a:off x="1469616" y="-165360"/>
            <a:ext cx="5896918" cy="7613031"/>
          </a:xfrm>
          <a:prstGeom prst="rect">
            <a:avLst/>
          </a:prstGeom>
          <a:noFill/>
        </p:spPr>
      </p:pic>
      <p:sp>
        <p:nvSpPr>
          <p:cNvPr id="5" name="Titel 1"/>
          <p:cNvSpPr>
            <a:spLocks noGrp="1"/>
          </p:cNvSpPr>
          <p:nvPr>
            <p:ph type="title"/>
          </p:nvPr>
        </p:nvSpPr>
        <p:spPr>
          <a:xfrm>
            <a:off x="457200" y="274638"/>
            <a:ext cx="8229600" cy="1143000"/>
          </a:xfrm>
        </p:spPr>
        <p:txBody>
          <a:bodyPr/>
          <a:lstStyle/>
          <a:p>
            <a:r>
              <a:rPr lang="nl-NL" dirty="0" smtClean="0"/>
              <a:t>Bovon</a:t>
            </a:r>
            <a:endParaRPr lang="nl-N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lstStyle/>
          <a:p>
            <a:r>
              <a:rPr lang="nl-NL" dirty="0" smtClean="0"/>
              <a:t>Bovon</a:t>
            </a:r>
            <a:endParaRPr lang="nl-NL" dirty="0"/>
          </a:p>
        </p:txBody>
      </p:sp>
      <p:pic>
        <p:nvPicPr>
          <p:cNvPr id="1026" name="Picture 2" descr="C:\Documents and Settings\Dhr. Van Tol\Mijn documenten\Mijn afbeeldingen\MP Navigator EX\2014_01_10\IMG_0003.jpg"/>
          <p:cNvPicPr>
            <a:picLocks noChangeAspect="1" noChangeArrowheads="1"/>
          </p:cNvPicPr>
          <p:nvPr/>
        </p:nvPicPr>
        <p:blipFill>
          <a:blip r:embed="rId2" cstate="print"/>
          <a:srcRect/>
          <a:stretch>
            <a:fillRect/>
          </a:stretch>
        </p:blipFill>
        <p:spPr bwMode="auto">
          <a:xfrm>
            <a:off x="611560" y="1196752"/>
            <a:ext cx="7607300" cy="498633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Dhr. Van Tol\Mijn documenten\Mijn afbeeldingen\MP Navigator EX\2014_01_13\IMG_0003.jpg"/>
          <p:cNvPicPr>
            <a:picLocks noGrp="1" noChangeAspect="1" noChangeArrowheads="1"/>
          </p:cNvPicPr>
          <p:nvPr>
            <p:ph idx="1"/>
          </p:nvPr>
        </p:nvPicPr>
        <p:blipFill>
          <a:blip r:embed="rId2" cstate="print"/>
          <a:srcRect/>
          <a:stretch>
            <a:fillRect/>
          </a:stretch>
        </p:blipFill>
        <p:spPr bwMode="auto">
          <a:xfrm>
            <a:off x="1979712" y="188640"/>
            <a:ext cx="4781914" cy="645333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IMG_0001.jpg"/>
          <p:cNvPicPr>
            <a:picLocks noGrp="1" noChangeAspect="1"/>
          </p:cNvPicPr>
          <p:nvPr>
            <p:ph idx="1"/>
          </p:nvPr>
        </p:nvPicPr>
        <p:blipFill>
          <a:blip r:embed="rId2" cstate="print"/>
          <a:stretch>
            <a:fillRect/>
          </a:stretch>
        </p:blipFill>
        <p:spPr>
          <a:xfrm>
            <a:off x="539552" y="188640"/>
            <a:ext cx="7892076" cy="666936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hr. Van Tol\Mijn documenten\Mijn afbeeldingen\MP Navigator EX\2014_01_13\IMG_0004.jpg"/>
          <p:cNvPicPr>
            <a:picLocks noChangeAspect="1" noChangeArrowheads="1"/>
          </p:cNvPicPr>
          <p:nvPr/>
        </p:nvPicPr>
        <p:blipFill>
          <a:blip r:embed="rId2" cstate="print"/>
          <a:srcRect/>
          <a:stretch>
            <a:fillRect/>
          </a:stretch>
        </p:blipFill>
        <p:spPr bwMode="auto">
          <a:xfrm rot="5400000">
            <a:off x="1616896" y="-816695"/>
            <a:ext cx="6161729" cy="8460432"/>
          </a:xfrm>
          <a:prstGeom prst="rect">
            <a:avLst/>
          </a:prstGeom>
          <a:noFill/>
        </p:spPr>
      </p:pic>
      <p:sp>
        <p:nvSpPr>
          <p:cNvPr id="5" name="Tekstvak 4"/>
          <p:cNvSpPr txBox="1"/>
          <p:nvPr/>
        </p:nvSpPr>
        <p:spPr>
          <a:xfrm>
            <a:off x="611560" y="4221088"/>
            <a:ext cx="2520280" cy="923330"/>
          </a:xfrm>
          <a:prstGeom prst="rect">
            <a:avLst/>
          </a:prstGeom>
          <a:noFill/>
        </p:spPr>
        <p:txBody>
          <a:bodyPr wrap="square" rtlCol="0">
            <a:spAutoFit/>
          </a:bodyPr>
          <a:lstStyle/>
          <a:p>
            <a:r>
              <a:rPr lang="nl-NL" dirty="0" smtClean="0"/>
              <a:t>Met de Bovonmethode is een grote bouwkuip niet meer nodig.</a:t>
            </a:r>
            <a:endParaRPr lang="nl-NL" dirty="0"/>
          </a:p>
        </p:txBody>
      </p:sp>
      <p:sp>
        <p:nvSpPr>
          <p:cNvPr id="6" name="Tekstvak 5"/>
          <p:cNvSpPr txBox="1"/>
          <p:nvPr/>
        </p:nvSpPr>
        <p:spPr>
          <a:xfrm>
            <a:off x="6084168" y="476672"/>
            <a:ext cx="2160240" cy="646331"/>
          </a:xfrm>
          <a:prstGeom prst="rect">
            <a:avLst/>
          </a:prstGeom>
          <a:noFill/>
        </p:spPr>
        <p:txBody>
          <a:bodyPr wrap="square" rtlCol="0">
            <a:spAutoFit/>
          </a:bodyPr>
          <a:lstStyle/>
          <a:p>
            <a:r>
              <a:rPr lang="nl-NL" dirty="0" smtClean="0"/>
              <a:t>Okt. 2013, Leeuwarden.</a:t>
            </a:r>
            <a:endParaRPr lang="nl-N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1"/>
            <a:ext cx="3312368" cy="980728"/>
          </a:xfrm>
        </p:spPr>
        <p:txBody>
          <a:bodyPr/>
          <a:lstStyle/>
          <a:p>
            <a:r>
              <a:rPr lang="nl-NL" b="1" dirty="0" smtClean="0"/>
              <a:t>Bovon</a:t>
            </a:r>
            <a:endParaRPr lang="nl-NL" b="1" dirty="0"/>
          </a:p>
        </p:txBody>
      </p:sp>
      <p:sp>
        <p:nvSpPr>
          <p:cNvPr id="3" name="Ondertitel 2"/>
          <p:cNvSpPr>
            <a:spLocks noGrp="1"/>
          </p:cNvSpPr>
          <p:nvPr>
            <p:ph type="subTitle" idx="1"/>
          </p:nvPr>
        </p:nvSpPr>
        <p:spPr>
          <a:xfrm>
            <a:off x="467544" y="836712"/>
            <a:ext cx="8424936" cy="5832648"/>
          </a:xfrm>
        </p:spPr>
        <p:txBody>
          <a:bodyPr>
            <a:normAutofit fontScale="85000" lnSpcReduction="20000"/>
          </a:bodyPr>
          <a:lstStyle/>
          <a:p>
            <a:r>
              <a:rPr lang="nl-NL" b="1" u="sng" dirty="0" smtClean="0">
                <a:solidFill>
                  <a:schemeClr val="tx1"/>
                </a:solidFill>
              </a:rPr>
              <a:t>Samenvatting</a:t>
            </a:r>
          </a:p>
          <a:p>
            <a:r>
              <a:rPr lang="nl-NL" b="1" u="sng" dirty="0" smtClean="0">
                <a:solidFill>
                  <a:schemeClr val="tx1"/>
                </a:solidFill>
              </a:rPr>
              <a:t>Duurzaam</a:t>
            </a:r>
            <a:r>
              <a:rPr lang="nl-NL" dirty="0" smtClean="0">
                <a:solidFill>
                  <a:schemeClr val="tx1"/>
                </a:solidFill>
              </a:rPr>
              <a:t>:minder CO2 uitstoot, ong </a:t>
            </a:r>
            <a:r>
              <a:rPr lang="nl-NL" b="1" dirty="0" smtClean="0">
                <a:solidFill>
                  <a:schemeClr val="tx1"/>
                </a:solidFill>
              </a:rPr>
              <a:t>20.000 ton </a:t>
            </a:r>
            <a:r>
              <a:rPr lang="nl-NL" dirty="0" smtClean="0">
                <a:solidFill>
                  <a:schemeClr val="tx1"/>
                </a:solidFill>
              </a:rPr>
              <a:t>per km tunnel door 30 - 40 % minder beton en grondwerk t.o.v. traditionele bouw</a:t>
            </a:r>
          </a:p>
          <a:p>
            <a:r>
              <a:rPr lang="nl-NL" dirty="0" smtClean="0">
                <a:solidFill>
                  <a:schemeClr val="tx1"/>
                </a:solidFill>
              </a:rPr>
              <a:t>Door ondiepe ligging </a:t>
            </a:r>
            <a:r>
              <a:rPr lang="nl-NL" b="1" dirty="0" smtClean="0">
                <a:solidFill>
                  <a:schemeClr val="tx1"/>
                </a:solidFill>
              </a:rPr>
              <a:t>gem.10.000 ton </a:t>
            </a:r>
            <a:r>
              <a:rPr lang="nl-NL" dirty="0" smtClean="0">
                <a:solidFill>
                  <a:schemeClr val="tx1"/>
                </a:solidFill>
              </a:rPr>
              <a:t>minder CO2 per tunnel per jaar door brandstofbesparing (±2,5 kg CO2 per ltr benzine)</a:t>
            </a:r>
          </a:p>
          <a:p>
            <a:r>
              <a:rPr lang="nl-NL" dirty="0" smtClean="0">
                <a:solidFill>
                  <a:schemeClr val="tx1"/>
                </a:solidFill>
              </a:rPr>
              <a:t>De westerse mens produceert gem. 7 ton CO2 per jaar, waarvan ong 2 ton door de Aarde wordt opgenomen.</a:t>
            </a:r>
          </a:p>
          <a:p>
            <a:r>
              <a:rPr lang="nl-NL" b="1" dirty="0" smtClean="0">
                <a:solidFill>
                  <a:schemeClr val="tx1"/>
                </a:solidFill>
              </a:rPr>
              <a:t>Kortere</a:t>
            </a:r>
            <a:r>
              <a:rPr lang="nl-NL" dirty="0" smtClean="0">
                <a:solidFill>
                  <a:schemeClr val="tx1"/>
                </a:solidFill>
              </a:rPr>
              <a:t> toeritten</a:t>
            </a:r>
          </a:p>
          <a:p>
            <a:r>
              <a:rPr lang="nl-NL" b="1" dirty="0" smtClean="0">
                <a:solidFill>
                  <a:schemeClr val="tx1"/>
                </a:solidFill>
              </a:rPr>
              <a:t>Minder</a:t>
            </a:r>
            <a:r>
              <a:rPr lang="nl-NL" dirty="0" smtClean="0">
                <a:solidFill>
                  <a:schemeClr val="tx1"/>
                </a:solidFill>
              </a:rPr>
              <a:t> bouwstoffen en directe en indirecte bouwwerkzaamheden</a:t>
            </a:r>
          </a:p>
          <a:p>
            <a:r>
              <a:rPr lang="nl-NL" dirty="0" smtClean="0">
                <a:solidFill>
                  <a:schemeClr val="tx1"/>
                </a:solidFill>
              </a:rPr>
              <a:t>Daardoor </a:t>
            </a:r>
            <a:r>
              <a:rPr lang="nl-NL" b="1" dirty="0" smtClean="0">
                <a:solidFill>
                  <a:schemeClr val="tx1"/>
                </a:solidFill>
              </a:rPr>
              <a:t>goedkoper</a:t>
            </a:r>
          </a:p>
          <a:p>
            <a:r>
              <a:rPr lang="nl-NL" dirty="0" smtClean="0">
                <a:solidFill>
                  <a:schemeClr val="tx1"/>
                </a:solidFill>
              </a:rPr>
              <a:t>Daardoor </a:t>
            </a:r>
            <a:r>
              <a:rPr lang="nl-NL" b="1" dirty="0" smtClean="0">
                <a:solidFill>
                  <a:schemeClr val="tx1"/>
                </a:solidFill>
              </a:rPr>
              <a:t>korte </a:t>
            </a:r>
            <a:r>
              <a:rPr lang="nl-NL" dirty="0" smtClean="0">
                <a:solidFill>
                  <a:schemeClr val="tx1"/>
                </a:solidFill>
              </a:rPr>
              <a:t>bouwtijd</a:t>
            </a:r>
          </a:p>
          <a:p>
            <a:r>
              <a:rPr lang="nl-NL" dirty="0" smtClean="0">
                <a:solidFill>
                  <a:schemeClr val="tx1"/>
                </a:solidFill>
              </a:rPr>
              <a:t>Daardoor </a:t>
            </a:r>
            <a:r>
              <a:rPr lang="nl-NL" b="1" dirty="0" smtClean="0">
                <a:solidFill>
                  <a:schemeClr val="tx1"/>
                </a:solidFill>
              </a:rPr>
              <a:t>minder bouwhinder</a:t>
            </a:r>
          </a:p>
          <a:p>
            <a:endParaRPr lang="nl-NL"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3528" y="2060848"/>
            <a:ext cx="8435280" cy="3960440"/>
          </a:xfrm>
        </p:spPr>
        <p:txBody>
          <a:bodyPr>
            <a:normAutofit fontScale="92500" lnSpcReduction="20000"/>
          </a:bodyPr>
          <a:lstStyle/>
          <a:p>
            <a:pPr>
              <a:buNone/>
            </a:pPr>
            <a:r>
              <a:rPr lang="nl-NL" sz="2700" dirty="0" smtClean="0"/>
              <a:t>     Ingenieursbureau Bovon </a:t>
            </a:r>
            <a:r>
              <a:rPr lang="nl-NL" sz="2700" dirty="0" err="1" smtClean="0"/>
              <a:t>b.v</a:t>
            </a:r>
            <a:r>
              <a:rPr lang="nl-NL" sz="2700" dirty="0" smtClean="0"/>
              <a:t>. heeft in 2003 een nieuw type rechthoekige vormvaste  boortunnel uitgevonden, dat de voordelen heeft van de reeds lang toegepaste ronde boortunnel, maar niet de daaraan verbonden nadelen.</a:t>
            </a:r>
          </a:p>
          <a:p>
            <a:endParaRPr lang="nl-NL" sz="2700" dirty="0" smtClean="0"/>
          </a:p>
          <a:p>
            <a:pPr>
              <a:buNone/>
            </a:pPr>
            <a:r>
              <a:rPr lang="nl-NL" sz="2700" dirty="0" smtClean="0"/>
              <a:t>        De voordelen zijn:</a:t>
            </a:r>
          </a:p>
          <a:p>
            <a:pPr>
              <a:buNone/>
            </a:pPr>
            <a:r>
              <a:rPr lang="nl-NL" sz="2700" dirty="0" smtClean="0"/>
              <a:t> </a:t>
            </a:r>
          </a:p>
          <a:p>
            <a:pPr marL="457200" indent="-457200">
              <a:buFont typeface="+mj-lt"/>
              <a:buAutoNum type="arabicPeriod"/>
            </a:pPr>
            <a:r>
              <a:rPr lang="nl-NL" sz="2700" dirty="0" smtClean="0"/>
              <a:t> Sleufloze techniek</a:t>
            </a:r>
          </a:p>
          <a:p>
            <a:pPr marL="514350" indent="-514350">
              <a:buFont typeface="+mj-lt"/>
              <a:buAutoNum type="arabicPeriod"/>
            </a:pPr>
            <a:r>
              <a:rPr lang="nl-NL" sz="2700" dirty="0" smtClean="0"/>
              <a:t>Daardoor weinig </a:t>
            </a:r>
            <a:r>
              <a:rPr lang="nl-NL" sz="2700" dirty="0" err="1" smtClean="0"/>
              <a:t>verkeers</a:t>
            </a:r>
            <a:r>
              <a:rPr lang="nl-NL" sz="2700" dirty="0" smtClean="0"/>
              <a:t>- en omgevingshinder </a:t>
            </a:r>
          </a:p>
          <a:p>
            <a:pPr marL="514350" indent="-514350">
              <a:buFont typeface="+mj-lt"/>
              <a:buAutoNum type="arabicPeriod"/>
            </a:pPr>
            <a:r>
              <a:rPr lang="nl-NL" sz="2700" dirty="0" smtClean="0"/>
              <a:t>Snelle bouwwijze  </a:t>
            </a:r>
          </a:p>
          <a:p>
            <a:pPr marL="514350" indent="-514350">
              <a:buNone/>
            </a:pPr>
            <a:endParaRPr lang="nl-NL" dirty="0" smtClean="0"/>
          </a:p>
          <a:p>
            <a:pPr marL="514350" indent="-514350">
              <a:buFont typeface="+mj-lt"/>
              <a:buAutoNum type="arabicPeriod"/>
            </a:pPr>
            <a:endParaRPr lang="nl-NL" dirty="0"/>
          </a:p>
        </p:txBody>
      </p:sp>
      <p:sp>
        <p:nvSpPr>
          <p:cNvPr id="4" name="Titel 1"/>
          <p:cNvSpPr>
            <a:spLocks noGrp="1"/>
          </p:cNvSpPr>
          <p:nvPr>
            <p:ph type="title"/>
          </p:nvPr>
        </p:nvSpPr>
        <p:spPr>
          <a:xfrm>
            <a:off x="457200" y="274638"/>
            <a:ext cx="8229600" cy="1143000"/>
          </a:xfrm>
        </p:spPr>
        <p:txBody>
          <a:bodyPr>
            <a:normAutofit/>
          </a:bodyPr>
          <a:lstStyle/>
          <a:p>
            <a:r>
              <a:rPr lang="nl-NL" dirty="0" smtClean="0"/>
              <a:t>Bovon</a:t>
            </a:r>
            <a:endParaRPr lang="nl-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t>Tunnel begint voor BP-station gaat onder de</a:t>
            </a:r>
            <a:br>
              <a:rPr lang="nl-NL" sz="2800" dirty="0" smtClean="0"/>
            </a:br>
            <a:r>
              <a:rPr lang="nl-NL" sz="2800" dirty="0" smtClean="0"/>
              <a:t>Ruys </a:t>
            </a:r>
            <a:r>
              <a:rPr lang="nl-NL" sz="2800" dirty="0" err="1" smtClean="0"/>
              <a:t>Bossche</a:t>
            </a:r>
            <a:r>
              <a:rPr lang="nl-NL" sz="2800" dirty="0" smtClean="0"/>
              <a:t> Waterloop, eindigt na de Achterstraat</a:t>
            </a:r>
            <a:endParaRPr lang="nl-NL" sz="2800" dirty="0"/>
          </a:p>
        </p:txBody>
      </p:sp>
      <p:pic>
        <p:nvPicPr>
          <p:cNvPr id="4" name="Tijdelijke aanduiding voor inhoud 3" descr="Schermopna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3024" y="1600200"/>
            <a:ext cx="4517952" cy="4525963"/>
          </a:xfrm>
        </p:spPr>
      </p:pic>
    </p:spTree>
    <p:extLst>
      <p:ext uri="{BB962C8B-B14F-4D97-AF65-F5344CB8AC3E}">
        <p14:creationId xmlns:p14="http://schemas.microsoft.com/office/powerpoint/2010/main" val="3422239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t>Korte tunnel  begint vlak voor de kruising  Kennedylaan- </a:t>
            </a:r>
            <a:r>
              <a:rPr lang="nl-NL" sz="2800" dirty="0" err="1" smtClean="0"/>
              <a:t>Helvoirtseweg</a:t>
            </a:r>
            <a:r>
              <a:rPr lang="nl-NL" sz="2800" dirty="0" smtClean="0"/>
              <a:t> N65</a:t>
            </a:r>
            <a:endParaRPr lang="nl-NL" sz="2800" dirty="0"/>
          </a:p>
        </p:txBody>
      </p:sp>
      <p:pic>
        <p:nvPicPr>
          <p:cNvPr id="4" name="Tijdelijke aanduiding voor inhoud 3" descr="Schermopna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84" y="2060848"/>
            <a:ext cx="3895586" cy="4525963"/>
          </a:xfrm>
        </p:spPr>
      </p:pic>
    </p:spTree>
    <p:extLst>
      <p:ext uri="{BB962C8B-B14F-4D97-AF65-F5344CB8AC3E}">
        <p14:creationId xmlns:p14="http://schemas.microsoft.com/office/powerpoint/2010/main" val="181520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77500" lnSpcReduction="20000"/>
          </a:bodyPr>
          <a:lstStyle/>
          <a:p>
            <a:pPr marL="514350" indent="-514350">
              <a:buNone/>
            </a:pPr>
            <a:r>
              <a:rPr lang="nl-NL" dirty="0" smtClean="0"/>
              <a:t>De nadelen van de huidige boortunnels in Nederland zijn:</a:t>
            </a:r>
          </a:p>
          <a:p>
            <a:pPr marL="514350" indent="-514350">
              <a:buNone/>
            </a:pPr>
            <a:endParaRPr lang="nl-NL" dirty="0" smtClean="0"/>
          </a:p>
          <a:p>
            <a:pPr marL="514350" indent="-514350">
              <a:buFont typeface="+mj-lt"/>
              <a:buAutoNum type="arabicPeriod"/>
            </a:pPr>
            <a:r>
              <a:rPr lang="nl-NL" dirty="0" smtClean="0"/>
              <a:t>Niet vormvast: ontleent zijn ronde vormvastheid aan de grondsoort; hier in zandgrond op 15 tot 20 mtr diepte.</a:t>
            </a:r>
          </a:p>
          <a:p>
            <a:pPr marL="514350" indent="-514350">
              <a:buFont typeface="+mj-lt"/>
              <a:buAutoNum type="arabicPeriod"/>
            </a:pPr>
            <a:r>
              <a:rPr lang="nl-NL" dirty="0" smtClean="0"/>
              <a:t>Daardoor in West-Nederland aanleg op grote diepte: nodig start-en ontvangschacht, lange toeritten, die op traditionele wijze, dus open sleufmethode, gebouwd moeten worden.</a:t>
            </a:r>
          </a:p>
          <a:p>
            <a:pPr marL="514350" indent="-514350">
              <a:buFont typeface="+mj-lt"/>
              <a:buAutoNum type="arabicPeriod"/>
            </a:pPr>
            <a:r>
              <a:rPr lang="nl-NL" dirty="0" smtClean="0"/>
              <a:t>Daardoor dure constructie van het geheel.</a:t>
            </a:r>
          </a:p>
          <a:p>
            <a:pPr marL="514350" indent="-514350">
              <a:buNone/>
            </a:pPr>
            <a:endParaRPr lang="nl-NL" dirty="0" smtClean="0"/>
          </a:p>
          <a:p>
            <a:pPr marL="514350" indent="-514350">
              <a:buNone/>
            </a:pPr>
            <a:r>
              <a:rPr lang="nl-NL" b="1" dirty="0" smtClean="0"/>
              <a:t>Bovon heeft hierop de Bovontunnel ontwikkeld die laatstgenoemde 3 nadelen </a:t>
            </a:r>
            <a:r>
              <a:rPr lang="nl-NL" b="1" u="sng" dirty="0" smtClean="0"/>
              <a:t>niet</a:t>
            </a:r>
            <a:r>
              <a:rPr lang="nl-NL" b="1" dirty="0" smtClean="0"/>
              <a:t> heeft.</a:t>
            </a:r>
          </a:p>
          <a:p>
            <a:endParaRPr lang="nl-NL" dirty="0"/>
          </a:p>
        </p:txBody>
      </p:sp>
      <p:sp>
        <p:nvSpPr>
          <p:cNvPr id="4" name="Titel 1"/>
          <p:cNvSpPr>
            <a:spLocks noGrp="1"/>
          </p:cNvSpPr>
          <p:nvPr>
            <p:ph type="title"/>
          </p:nvPr>
        </p:nvSpPr>
        <p:spPr/>
        <p:txBody>
          <a:bodyPr>
            <a:normAutofit/>
          </a:bodyPr>
          <a:lstStyle/>
          <a:p>
            <a:r>
              <a:rPr lang="nl-NL" dirty="0" smtClean="0"/>
              <a:t>Bovon</a:t>
            </a:r>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3528" y="1340768"/>
            <a:ext cx="8352928" cy="5112568"/>
          </a:xfrm>
        </p:spPr>
        <p:txBody>
          <a:bodyPr>
            <a:normAutofit/>
          </a:bodyPr>
          <a:lstStyle/>
          <a:p>
            <a:pPr>
              <a:buNone/>
            </a:pPr>
            <a:r>
              <a:rPr lang="nl-NL" sz="2500" dirty="0" smtClean="0"/>
              <a:t>     De </a:t>
            </a:r>
            <a:r>
              <a:rPr lang="nl-NL" sz="2500" dirty="0" err="1" smtClean="0"/>
              <a:t>bovontunnelbouwmethode</a:t>
            </a:r>
            <a:r>
              <a:rPr lang="nl-NL" sz="2500" dirty="0" smtClean="0"/>
              <a:t> bestaat uit de volgende onderdelen:</a:t>
            </a:r>
          </a:p>
          <a:p>
            <a:pPr marL="514350" indent="-514350">
              <a:buFont typeface="+mj-lt"/>
              <a:buAutoNum type="arabicPeriod"/>
            </a:pPr>
            <a:r>
              <a:rPr lang="nl-NL" sz="2500" dirty="0" smtClean="0"/>
              <a:t>De mantel, met daarin de</a:t>
            </a:r>
          </a:p>
          <a:p>
            <a:pPr marL="514350" indent="-514350">
              <a:buFont typeface="+mj-lt"/>
              <a:buAutoNum type="arabicPeriod"/>
            </a:pPr>
            <a:r>
              <a:rPr lang="nl-NL" sz="2500" dirty="0" smtClean="0"/>
              <a:t>Graafrollen,</a:t>
            </a:r>
          </a:p>
          <a:p>
            <a:pPr marL="514350" indent="-514350">
              <a:buFont typeface="+mj-lt"/>
              <a:buAutoNum type="arabicPeriod"/>
            </a:pPr>
            <a:r>
              <a:rPr lang="nl-NL" sz="2500" dirty="0" smtClean="0"/>
              <a:t>De drukkamer</a:t>
            </a:r>
          </a:p>
          <a:p>
            <a:pPr marL="514350" indent="-514350">
              <a:buFont typeface="+mj-lt"/>
              <a:buAutoNum type="arabicPeriod"/>
            </a:pPr>
            <a:r>
              <a:rPr lang="nl-NL" sz="2500" dirty="0" smtClean="0"/>
              <a:t>Een waterdicht schot</a:t>
            </a:r>
          </a:p>
          <a:p>
            <a:pPr marL="514350" indent="-514350">
              <a:buFont typeface="+mj-lt"/>
              <a:buAutoNum type="arabicPeriod"/>
            </a:pPr>
            <a:r>
              <a:rPr lang="nl-NL" sz="2500" dirty="0" smtClean="0"/>
              <a:t>Een </a:t>
            </a:r>
            <a:r>
              <a:rPr lang="nl-NL" sz="2500" dirty="0" err="1" smtClean="0"/>
              <a:t>bagger-en</a:t>
            </a:r>
            <a:r>
              <a:rPr lang="nl-NL" sz="2500" dirty="0" smtClean="0"/>
              <a:t> toevoerwaterpomp</a:t>
            </a:r>
          </a:p>
          <a:p>
            <a:pPr marL="514350" indent="-514350">
              <a:buFont typeface="+mj-lt"/>
              <a:buAutoNum type="arabicPeriod"/>
            </a:pPr>
            <a:r>
              <a:rPr lang="nl-NL" sz="2500" dirty="0" smtClean="0"/>
              <a:t>Hydraulische cilinders voor de voortbeweging</a:t>
            </a:r>
          </a:p>
          <a:p>
            <a:pPr marL="514350" indent="-514350">
              <a:buFont typeface="+mj-lt"/>
              <a:buAutoNum type="arabicPeriod"/>
            </a:pPr>
            <a:r>
              <a:rPr lang="nl-NL" sz="2500" dirty="0" smtClean="0"/>
              <a:t>De spleetafdichting</a:t>
            </a:r>
            <a:endParaRPr lang="nl-NL" sz="2500" dirty="0"/>
          </a:p>
        </p:txBody>
      </p:sp>
      <p:sp>
        <p:nvSpPr>
          <p:cNvPr id="4" name="Titel 1"/>
          <p:cNvSpPr>
            <a:spLocks noGrp="1"/>
          </p:cNvSpPr>
          <p:nvPr>
            <p:ph type="title"/>
          </p:nvPr>
        </p:nvSpPr>
        <p:spPr/>
        <p:txBody>
          <a:bodyPr>
            <a:normAutofit/>
          </a:bodyPr>
          <a:lstStyle/>
          <a:p>
            <a:r>
              <a:rPr lang="nl-NL" dirty="0" smtClean="0"/>
              <a:t>Bovon</a:t>
            </a:r>
            <a:endParaRPr lang="nl-NL"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13.JPG"/>
          <p:cNvPicPr>
            <a:picLocks noGrp="1" noChangeAspect="1"/>
          </p:cNvPicPr>
          <p:nvPr>
            <p:ph idx="1"/>
          </p:nvPr>
        </p:nvPicPr>
        <p:blipFill>
          <a:blip r:embed="rId2" cstate="print"/>
          <a:stretch>
            <a:fillRect/>
          </a:stretch>
        </p:blipFill>
        <p:spPr>
          <a:xfrm>
            <a:off x="1524000" y="1999376"/>
            <a:ext cx="6096000" cy="3727609"/>
          </a:xfrm>
        </p:spPr>
      </p:pic>
      <p:pic>
        <p:nvPicPr>
          <p:cNvPr id="5" name="Afbeelding 4" descr="2013 tek Kin.JPG"/>
          <p:cNvPicPr>
            <a:picLocks noChangeAspect="1"/>
          </p:cNvPicPr>
          <p:nvPr/>
        </p:nvPicPr>
        <p:blipFill>
          <a:blip r:embed="rId3" cstate="print"/>
          <a:stretch>
            <a:fillRect/>
          </a:stretch>
        </p:blipFill>
        <p:spPr>
          <a:xfrm>
            <a:off x="0" y="1052736"/>
            <a:ext cx="9144000" cy="5591414"/>
          </a:xfrm>
          <a:prstGeom prst="rect">
            <a:avLst/>
          </a:prstGeom>
        </p:spPr>
      </p:pic>
      <p:sp>
        <p:nvSpPr>
          <p:cNvPr id="6" name="Toelichting met afgeronde rechthoek 5"/>
          <p:cNvSpPr/>
          <p:nvPr/>
        </p:nvSpPr>
        <p:spPr>
          <a:xfrm>
            <a:off x="2051720" y="332656"/>
            <a:ext cx="1224136" cy="612648"/>
          </a:xfrm>
          <a:prstGeom prst="wedgeRoundRectCallout">
            <a:avLst>
              <a:gd name="adj1" fmla="val -76937"/>
              <a:gd name="adj2" fmla="val 340581"/>
              <a:gd name="adj3" fmla="val 16667"/>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smtClean="0"/>
              <a:t>freesrol</a:t>
            </a:r>
            <a:endParaRPr lang="nl-NL" dirty="0"/>
          </a:p>
        </p:txBody>
      </p:sp>
      <p:sp>
        <p:nvSpPr>
          <p:cNvPr id="8" name="Toelichting met afgeronde rechthoek 7"/>
          <p:cNvSpPr/>
          <p:nvPr/>
        </p:nvSpPr>
        <p:spPr>
          <a:xfrm>
            <a:off x="3635896" y="332656"/>
            <a:ext cx="1656184" cy="612648"/>
          </a:xfrm>
          <a:prstGeom prst="wedgeRoundRectCallout">
            <a:avLst>
              <a:gd name="adj1" fmla="val -66023"/>
              <a:gd name="adj2" fmla="val 267177"/>
              <a:gd name="adj3" fmla="val 16667"/>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smtClean="0"/>
              <a:t>Hydraulische cilinders</a:t>
            </a:r>
            <a:endParaRPr lang="nl-NL" dirty="0"/>
          </a:p>
        </p:txBody>
      </p:sp>
      <p:sp>
        <p:nvSpPr>
          <p:cNvPr id="9" name="Toelichting met afgeronde rechthoek 8"/>
          <p:cNvSpPr/>
          <p:nvPr/>
        </p:nvSpPr>
        <p:spPr>
          <a:xfrm>
            <a:off x="5580112" y="332656"/>
            <a:ext cx="1368152" cy="612648"/>
          </a:xfrm>
          <a:prstGeom prst="wedgeRoundRectCallout">
            <a:avLst>
              <a:gd name="adj1" fmla="val -225432"/>
              <a:gd name="adj2" fmla="val 45068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smtClean="0"/>
              <a:t>Waterdicht schot</a:t>
            </a:r>
            <a:endParaRPr lang="nl-NL" dirty="0"/>
          </a:p>
        </p:txBody>
      </p:sp>
      <p:sp>
        <p:nvSpPr>
          <p:cNvPr id="10" name="Toelichting met afgeronde rechthoek 9"/>
          <p:cNvSpPr/>
          <p:nvPr/>
        </p:nvSpPr>
        <p:spPr>
          <a:xfrm>
            <a:off x="7164288" y="332656"/>
            <a:ext cx="1440160" cy="612648"/>
          </a:xfrm>
          <a:prstGeom prst="wedgeRoundRectCallout">
            <a:avLst>
              <a:gd name="adj1" fmla="val -278132"/>
              <a:gd name="adj2" fmla="val 57302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smtClean="0"/>
              <a:t>Baggerpomp</a:t>
            </a:r>
            <a:endParaRPr lang="nl-NL" dirty="0"/>
          </a:p>
        </p:txBody>
      </p:sp>
      <p:sp>
        <p:nvSpPr>
          <p:cNvPr id="11" name="Toelichting met afgeronde rechthoek 10"/>
          <p:cNvSpPr/>
          <p:nvPr/>
        </p:nvSpPr>
        <p:spPr>
          <a:xfrm>
            <a:off x="539552" y="332656"/>
            <a:ext cx="1224136" cy="612648"/>
          </a:xfrm>
          <a:prstGeom prst="wedgeRoundRectCallout">
            <a:avLst>
              <a:gd name="adj1" fmla="val -4689"/>
              <a:gd name="adj2" fmla="val 23781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smtClean="0"/>
              <a:t>Stuurklep</a:t>
            </a:r>
            <a:endParaRPr lang="nl-NL" dirty="0"/>
          </a:p>
        </p:txBody>
      </p:sp>
      <p:sp>
        <p:nvSpPr>
          <p:cNvPr id="12" name="Rechthoek 11"/>
          <p:cNvSpPr/>
          <p:nvPr/>
        </p:nvSpPr>
        <p:spPr>
          <a:xfrm>
            <a:off x="4355976" y="5877272"/>
            <a:ext cx="316835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chemeClr val="tx1"/>
                </a:solidFill>
              </a:rPr>
              <a:t>Bovon Tunnelgraafmachine</a:t>
            </a:r>
            <a:endParaRPr lang="nl-NL" sz="2400" dirty="0">
              <a:solidFill>
                <a:schemeClr val="tx1"/>
              </a:solidFill>
            </a:endParaRPr>
          </a:p>
        </p:txBody>
      </p:sp>
      <p:sp>
        <p:nvSpPr>
          <p:cNvPr id="13" name="Toelichting met afgeronde rechthoek 12"/>
          <p:cNvSpPr/>
          <p:nvPr/>
        </p:nvSpPr>
        <p:spPr>
          <a:xfrm>
            <a:off x="7164288" y="5373216"/>
            <a:ext cx="1800200" cy="612648"/>
          </a:xfrm>
          <a:prstGeom prst="wedgeRoundRectCallout">
            <a:avLst>
              <a:gd name="adj1" fmla="val -27221"/>
              <a:gd name="adj2" fmla="val -13409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smtClean="0"/>
              <a:t>Spleetafdichting</a:t>
            </a:r>
            <a:endParaRPr lang="nl-N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3851920" y="332656"/>
            <a:ext cx="5050904" cy="1143000"/>
          </a:xfrm>
        </p:spPr>
        <p:txBody>
          <a:bodyPr/>
          <a:lstStyle/>
          <a:p>
            <a:r>
              <a:rPr lang="nl-NL" dirty="0" smtClean="0"/>
              <a:t>Bovon</a:t>
            </a:r>
            <a:endParaRPr lang="nl-NL" dirty="0"/>
          </a:p>
        </p:txBody>
      </p:sp>
      <p:pic>
        <p:nvPicPr>
          <p:cNvPr id="5122" name="Picture 2" descr="C:\Documents and Settings\Dhr. Van Tol\Mijn documenten\Mijn afbeeldingen\MP Navigator EX\2014_01_13\IMG_0006.jpg"/>
          <p:cNvPicPr>
            <a:picLocks noChangeAspect="1" noChangeArrowheads="1"/>
          </p:cNvPicPr>
          <p:nvPr/>
        </p:nvPicPr>
        <p:blipFill>
          <a:blip r:embed="rId2" cstate="print"/>
          <a:srcRect/>
          <a:stretch>
            <a:fillRect/>
          </a:stretch>
        </p:blipFill>
        <p:spPr bwMode="auto">
          <a:xfrm>
            <a:off x="323528" y="121215"/>
            <a:ext cx="4468081" cy="6736785"/>
          </a:xfrm>
          <a:prstGeom prst="rect">
            <a:avLst/>
          </a:prstGeom>
          <a:noFill/>
        </p:spPr>
      </p:pic>
      <p:sp>
        <p:nvSpPr>
          <p:cNvPr id="6" name="Tekstvak 5"/>
          <p:cNvSpPr txBox="1"/>
          <p:nvPr/>
        </p:nvSpPr>
        <p:spPr>
          <a:xfrm>
            <a:off x="5292080" y="2060848"/>
            <a:ext cx="3384376" cy="1477328"/>
          </a:xfrm>
          <a:prstGeom prst="rect">
            <a:avLst/>
          </a:prstGeom>
          <a:noFill/>
        </p:spPr>
        <p:txBody>
          <a:bodyPr wrap="square" rtlCol="0">
            <a:spAutoFit/>
          </a:bodyPr>
          <a:lstStyle/>
          <a:p>
            <a:r>
              <a:rPr lang="nl-NL" dirty="0" smtClean="0"/>
              <a:t>Aanvoer van de  tunnelelementen in langsrichting van de gevormde tunnel.</a:t>
            </a:r>
          </a:p>
          <a:p>
            <a:r>
              <a:rPr lang="nl-NL" dirty="0" smtClean="0"/>
              <a:t>Draaien door de wind dmv draai-hefwagen.</a:t>
            </a:r>
            <a:endParaRPr lang="nl-NL" dirty="0"/>
          </a:p>
        </p:txBody>
      </p:sp>
      <p:sp>
        <p:nvSpPr>
          <p:cNvPr id="5" name="Tekstvak 4"/>
          <p:cNvSpPr txBox="1"/>
          <p:nvPr/>
        </p:nvSpPr>
        <p:spPr>
          <a:xfrm>
            <a:off x="5364088" y="3717032"/>
            <a:ext cx="3312368" cy="369332"/>
          </a:xfrm>
          <a:prstGeom prst="rect">
            <a:avLst/>
          </a:prstGeom>
          <a:noFill/>
        </p:spPr>
        <p:txBody>
          <a:bodyPr wrap="square" rtlCol="0">
            <a:spAutoFit/>
          </a:bodyPr>
          <a:lstStyle/>
          <a:p>
            <a:r>
              <a:rPr lang="nl-NL" dirty="0" smtClean="0"/>
              <a:t>Tekening gemaakt door Movares.</a:t>
            </a:r>
            <a:endParaRPr lang="nl-N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Bovon tunnel</a:t>
            </a:r>
            <a:endParaRPr lang="nl-NL" dirty="0"/>
          </a:p>
        </p:txBody>
      </p:sp>
      <p:sp>
        <p:nvSpPr>
          <p:cNvPr id="3" name="Tijdelijke aanduiding voor inhoud 2"/>
          <p:cNvSpPr>
            <a:spLocks noGrp="1"/>
          </p:cNvSpPr>
          <p:nvPr>
            <p:ph idx="1"/>
          </p:nvPr>
        </p:nvSpPr>
        <p:spPr>
          <a:xfrm>
            <a:off x="457200" y="1268760"/>
            <a:ext cx="8075240" cy="5040560"/>
          </a:xfrm>
        </p:spPr>
        <p:txBody>
          <a:bodyPr/>
          <a:lstStyle/>
          <a:p>
            <a:endParaRPr lang="nl-NL" dirty="0"/>
          </a:p>
        </p:txBody>
      </p:sp>
      <p:sp>
        <p:nvSpPr>
          <p:cNvPr id="4" name="Rechthoek 3"/>
          <p:cNvSpPr/>
          <p:nvPr/>
        </p:nvSpPr>
        <p:spPr>
          <a:xfrm>
            <a:off x="467544" y="1268760"/>
            <a:ext cx="8064896" cy="5040560"/>
          </a:xfrm>
          <a:prstGeom prst="rect">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cxnSp>
        <p:nvCxnSpPr>
          <p:cNvPr id="6" name="Rechte verbindingslijn 5"/>
          <p:cNvCxnSpPr>
            <a:stCxn id="4" idx="1"/>
            <a:endCxn id="4" idx="3"/>
          </p:cNvCxnSpPr>
          <p:nvPr/>
        </p:nvCxnSpPr>
        <p:spPr>
          <a:xfrm>
            <a:off x="467544" y="3789040"/>
            <a:ext cx="8064896" cy="0"/>
          </a:xfrm>
          <a:prstGeom prst="line">
            <a:avLst/>
          </a:prstGeom>
        </p:spPr>
        <p:style>
          <a:lnRef idx="1">
            <a:schemeClr val="dk1"/>
          </a:lnRef>
          <a:fillRef idx="0">
            <a:schemeClr val="dk1"/>
          </a:fillRef>
          <a:effectRef idx="0">
            <a:schemeClr val="dk1"/>
          </a:effectRef>
          <a:fontRef idx="minor">
            <a:schemeClr val="tx1"/>
          </a:fontRef>
        </p:style>
      </p:cxnSp>
      <p:sp>
        <p:nvSpPr>
          <p:cNvPr id="7" name="Rechthoek 6"/>
          <p:cNvSpPr/>
          <p:nvPr/>
        </p:nvSpPr>
        <p:spPr>
          <a:xfrm>
            <a:off x="899592" y="1844824"/>
            <a:ext cx="7128792" cy="39604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8" name="Rechthoek 7"/>
          <p:cNvSpPr/>
          <p:nvPr/>
        </p:nvSpPr>
        <p:spPr>
          <a:xfrm>
            <a:off x="1619672" y="3645024"/>
            <a:ext cx="14401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899592" y="3645024"/>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p:cNvSpPr/>
          <p:nvPr/>
        </p:nvSpPr>
        <p:spPr>
          <a:xfrm>
            <a:off x="1043608" y="1988840"/>
            <a:ext cx="504056"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Rechte verbindingslijn 11"/>
          <p:cNvCxnSpPr/>
          <p:nvPr/>
        </p:nvCxnSpPr>
        <p:spPr>
          <a:xfrm>
            <a:off x="1619672" y="3356992"/>
            <a:ext cx="0" cy="3600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Rechthoek 12"/>
          <p:cNvSpPr/>
          <p:nvPr/>
        </p:nvSpPr>
        <p:spPr>
          <a:xfrm>
            <a:off x="1619672" y="3284984"/>
            <a:ext cx="45719"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5" name="Rechte verbindingslijn met pijl 14"/>
          <p:cNvCxnSpPr/>
          <p:nvPr/>
        </p:nvCxnSpPr>
        <p:spPr>
          <a:xfrm>
            <a:off x="1259632" y="4869160"/>
            <a:ext cx="180020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p:nvPr/>
        </p:nvCxnSpPr>
        <p:spPr>
          <a:xfrm flipH="1" flipV="1">
            <a:off x="1547664" y="2492896"/>
            <a:ext cx="1584176" cy="9361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Gelijkbenige driehoek 21"/>
          <p:cNvSpPr/>
          <p:nvPr/>
        </p:nvSpPr>
        <p:spPr>
          <a:xfrm>
            <a:off x="1763688" y="4797152"/>
            <a:ext cx="216024" cy="1008112"/>
          </a:xfrm>
          <a:prstGeom prst="triangle">
            <a:avLst>
              <a:gd name="adj" fmla="val 52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Gelijkbenige driehoek 22"/>
          <p:cNvSpPr/>
          <p:nvPr/>
        </p:nvSpPr>
        <p:spPr>
          <a:xfrm flipH="1">
            <a:off x="7740352" y="4725144"/>
            <a:ext cx="288032" cy="1080120"/>
          </a:xfrm>
          <a:prstGeom prst="triangle">
            <a:avLst>
              <a:gd name="adj" fmla="val 52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p:cNvSpPr txBox="1"/>
          <p:nvPr/>
        </p:nvSpPr>
        <p:spPr>
          <a:xfrm>
            <a:off x="1835696" y="3861048"/>
            <a:ext cx="2304256" cy="646331"/>
          </a:xfrm>
          <a:prstGeom prst="rect">
            <a:avLst/>
          </a:prstGeom>
          <a:noFill/>
        </p:spPr>
        <p:txBody>
          <a:bodyPr wrap="square" rtlCol="0">
            <a:spAutoFit/>
          </a:bodyPr>
          <a:lstStyle/>
          <a:p>
            <a:r>
              <a:rPr lang="nl-NL" dirty="0" smtClean="0"/>
              <a:t>Vlucht/leidingtunnel onder overdruk</a:t>
            </a:r>
            <a:endParaRPr lang="nl-NL" dirty="0"/>
          </a:p>
        </p:txBody>
      </p:sp>
      <p:cxnSp>
        <p:nvCxnSpPr>
          <p:cNvPr id="26" name="Rechte verbindingslijn met pijl 25"/>
          <p:cNvCxnSpPr>
            <a:stCxn id="24" idx="1"/>
          </p:cNvCxnSpPr>
          <p:nvPr/>
        </p:nvCxnSpPr>
        <p:spPr>
          <a:xfrm flipH="1">
            <a:off x="1331640" y="4184214"/>
            <a:ext cx="504056" cy="2528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kstvak 26"/>
          <p:cNvSpPr txBox="1"/>
          <p:nvPr/>
        </p:nvSpPr>
        <p:spPr>
          <a:xfrm>
            <a:off x="2411760" y="2348880"/>
            <a:ext cx="1656184" cy="646331"/>
          </a:xfrm>
          <a:prstGeom prst="rect">
            <a:avLst/>
          </a:prstGeom>
          <a:noFill/>
        </p:spPr>
        <p:txBody>
          <a:bodyPr wrap="square" rtlCol="0">
            <a:spAutoFit/>
          </a:bodyPr>
          <a:lstStyle/>
          <a:p>
            <a:r>
              <a:rPr lang="nl-NL" dirty="0" smtClean="0"/>
              <a:t>Afvoer uitlaatgassen</a:t>
            </a:r>
            <a:endParaRPr lang="nl-NL" dirty="0"/>
          </a:p>
        </p:txBody>
      </p:sp>
      <p:sp>
        <p:nvSpPr>
          <p:cNvPr id="20" name="Tekstvak 19"/>
          <p:cNvSpPr txBox="1"/>
          <p:nvPr/>
        </p:nvSpPr>
        <p:spPr>
          <a:xfrm>
            <a:off x="2411760" y="5013176"/>
            <a:ext cx="1440160" cy="646331"/>
          </a:xfrm>
          <a:prstGeom prst="rect">
            <a:avLst/>
          </a:prstGeom>
          <a:noFill/>
        </p:spPr>
        <p:txBody>
          <a:bodyPr wrap="square" rtlCol="0">
            <a:spAutoFit/>
          </a:bodyPr>
          <a:lstStyle/>
          <a:p>
            <a:r>
              <a:rPr lang="nl-NL" dirty="0" smtClean="0"/>
              <a:t>Toevoer verse lucht</a:t>
            </a:r>
            <a:endParaRPr lang="nl-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Bovon</a:t>
            </a:r>
            <a:endParaRPr lang="nl-NL" dirty="0"/>
          </a:p>
        </p:txBody>
      </p:sp>
      <p:sp>
        <p:nvSpPr>
          <p:cNvPr id="3" name="Tijdelijke aanduiding voor inhoud 2"/>
          <p:cNvSpPr>
            <a:spLocks noGrp="1"/>
          </p:cNvSpPr>
          <p:nvPr>
            <p:ph idx="1"/>
          </p:nvPr>
        </p:nvSpPr>
        <p:spPr/>
        <p:txBody>
          <a:bodyPr>
            <a:normAutofit/>
          </a:bodyPr>
          <a:lstStyle/>
          <a:p>
            <a:r>
              <a:rPr lang="nl-NL" sz="2700" dirty="0" smtClean="0"/>
              <a:t>De machine graaft zich vanaf het maaiveld als een mol in de grond, door de trappenloos instelbare graafrollen, die de grond ontgraven.</a:t>
            </a:r>
          </a:p>
          <a:p>
            <a:r>
              <a:rPr lang="nl-NL" sz="2700" dirty="0" smtClean="0"/>
              <a:t>Tegelijkertijd wordt de machine vooruit gedrukt door de hydraulische cilinders, welke een slag maken van     2 mtr voor fietstunnels en 3 mtr voor verkeerstunnels.</a:t>
            </a:r>
          </a:p>
          <a:p>
            <a:r>
              <a:rPr lang="nl-NL" sz="2700" dirty="0" smtClean="0"/>
              <a:t>De ontgraven grond wordt weggepompt door de baggerpomp onder gelijktijdige toevoer van retourwater, waardoor de druk in de drukkamer gelijk blijft aan die van het grondwater.</a:t>
            </a:r>
          </a:p>
          <a:p>
            <a:endParaRPr lang="nl-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Bovon</a:t>
            </a:r>
            <a:br>
              <a:rPr lang="nl-NL" dirty="0" smtClean="0"/>
            </a:br>
            <a:endParaRPr lang="nl-NL" dirty="0"/>
          </a:p>
        </p:txBody>
      </p:sp>
      <p:sp>
        <p:nvSpPr>
          <p:cNvPr id="3" name="Tijdelijke aanduiding voor inhoud 2"/>
          <p:cNvSpPr>
            <a:spLocks noGrp="1"/>
          </p:cNvSpPr>
          <p:nvPr>
            <p:ph idx="1"/>
          </p:nvPr>
        </p:nvSpPr>
        <p:spPr bwMode="gray">
          <a:xfrm>
            <a:off x="467544" y="1916832"/>
            <a:ext cx="8229600" cy="3484984"/>
          </a:xfrm>
        </p:spPr>
        <p:txBody>
          <a:bodyPr>
            <a:normAutofit/>
          </a:bodyPr>
          <a:lstStyle/>
          <a:p>
            <a:r>
              <a:rPr lang="nl-NL" sz="2500" dirty="0" smtClean="0"/>
              <a:t>De ontstane holle ruimte aan de achterzijde, de </a:t>
            </a:r>
            <a:r>
              <a:rPr lang="nl-NL" sz="2500" dirty="0" err="1" smtClean="0"/>
              <a:t>zg</a:t>
            </a:r>
            <a:r>
              <a:rPr lang="nl-NL" sz="2500" dirty="0" smtClean="0"/>
              <a:t> staartspleet, wordt opgevuld met grout.</a:t>
            </a:r>
          </a:p>
          <a:p>
            <a:r>
              <a:rPr lang="nl-NL" sz="2500" dirty="0" smtClean="0"/>
              <a:t>Aan de voorzijde bevinden zich stuurkleppen, die het mogelijk maken de machine en dus de tunnel te “sturen”. Ook kan men sturen met de hydr. cilinders.</a:t>
            </a:r>
          </a:p>
          <a:p>
            <a:r>
              <a:rPr lang="nl-NL" sz="2500" dirty="0" smtClean="0"/>
              <a:t>De betonelementen zijn voorzien van afdichtingen.</a:t>
            </a:r>
          </a:p>
          <a:p>
            <a:r>
              <a:rPr lang="nl-NL" sz="2500" dirty="0" smtClean="0"/>
              <a:t>Het is ook mogelijk om van binnen uit te na-injecteren.</a:t>
            </a:r>
            <a:endParaRPr lang="nl-NL" sz="25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vontunnel.13-01-2014 pptx">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Bovontunnel.13-01-2014 pptx</Template>
  <TotalTime>14</TotalTime>
  <Words>650</Words>
  <Application>Microsoft Office PowerPoint</Application>
  <PresentationFormat>Diavoorstelling (4:3)</PresentationFormat>
  <Paragraphs>86</Paragraphs>
  <Slides>21</Slides>
  <Notes>1</Notes>
  <HiddenSlides>1</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Bovontunnel.13-01-2014 pptx</vt:lpstr>
      <vt:lpstr>De Bovontunnel</vt:lpstr>
      <vt:lpstr>Bovon</vt:lpstr>
      <vt:lpstr>Bovon</vt:lpstr>
      <vt:lpstr>Bovon</vt:lpstr>
      <vt:lpstr>PowerPoint-presentatie</vt:lpstr>
      <vt:lpstr>Bovon</vt:lpstr>
      <vt:lpstr>Bovon tunnel</vt:lpstr>
      <vt:lpstr>Bovon</vt:lpstr>
      <vt:lpstr>Bovon </vt:lpstr>
      <vt:lpstr>Bovon</vt:lpstr>
      <vt:lpstr>PowerPoint-presentatie</vt:lpstr>
      <vt:lpstr>Bovon TGM</vt:lpstr>
      <vt:lpstr>PowerPoint-presentatie</vt:lpstr>
      <vt:lpstr>Bovon</vt:lpstr>
      <vt:lpstr>Bovon</vt:lpstr>
      <vt:lpstr>PowerPoint-presentatie</vt:lpstr>
      <vt:lpstr>PowerPoint-presentatie</vt:lpstr>
      <vt:lpstr>PowerPoint-presentatie</vt:lpstr>
      <vt:lpstr>Bovon</vt:lpstr>
      <vt:lpstr>Tunnel begint voor BP-station gaat onder de Ruys Bossche Waterloop, eindigt na de Achterstraat</vt:lpstr>
      <vt:lpstr>Korte tunnel  begint vlak voor de kruising  Kennedylaan- Helvoirtseweg N65</vt:lpstr>
    </vt:vector>
  </TitlesOfParts>
  <Company>Familie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Bovontunnel</dc:title>
  <dc:creator>G</dc:creator>
  <cp:lastModifiedBy>G</cp:lastModifiedBy>
  <cp:revision>2</cp:revision>
  <dcterms:created xsi:type="dcterms:W3CDTF">2014-01-23T13:29:24Z</dcterms:created>
  <dcterms:modified xsi:type="dcterms:W3CDTF">2014-01-23T13:43:51Z</dcterms:modified>
</cp:coreProperties>
</file>