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8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45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83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22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98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914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12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89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637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199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11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FF06-F3F9-4A1C-BE27-32BB8F7EA41D}" type="datetimeFigureOut">
              <a:rPr lang="nl-NL" smtClean="0"/>
              <a:t>02-02-2014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4617C-B90A-4429-B046-3C4C0605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06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latin typeface="Arial Black" panose="020B0A04020102020204" pitchFamily="34" charset="0"/>
              </a:rPr>
              <a:t>Tunnel in Helvoirt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800" dirty="0" smtClean="0"/>
              <a:t>met mogelijk bebouwbare oppervlakte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.</a:t>
            </a:r>
            <a:endParaRPr lang="nl-NL" dirty="0"/>
          </a:p>
        </p:txBody>
      </p:sp>
      <p:pic>
        <p:nvPicPr>
          <p:cNvPr id="4" name="Afbeelding 3" descr="Schermopna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511" y="1556792"/>
            <a:ext cx="4752975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nl-NL" sz="2800" dirty="0" smtClean="0"/>
              <a:t>Kostprijscalculatie voor de tunnel in Helvoirt</a:t>
            </a:r>
            <a:br>
              <a:rPr lang="nl-NL" sz="2800" dirty="0" smtClean="0"/>
            </a:br>
            <a:r>
              <a:rPr lang="nl-NL" sz="1800" dirty="0" smtClean="0"/>
              <a:t>Oppervlakte </a:t>
            </a:r>
            <a:r>
              <a:rPr lang="nl-NL" sz="1800" dirty="0"/>
              <a:t>voor gebiedsontwikkeling </a:t>
            </a:r>
            <a:r>
              <a:rPr lang="nl-NL" sz="1800" dirty="0" smtClean="0"/>
              <a:t> 279.974,50 </a:t>
            </a:r>
            <a:r>
              <a:rPr lang="nl-NL" sz="1800" dirty="0"/>
              <a:t>m²</a:t>
            </a:r>
            <a:br>
              <a:rPr lang="nl-NL" sz="1800" dirty="0"/>
            </a:br>
            <a:endParaRPr lang="nl-NL" sz="1800" dirty="0"/>
          </a:p>
        </p:txBody>
      </p:sp>
      <p:pic>
        <p:nvPicPr>
          <p:cNvPr id="6" name="Tijdelijke aanduiding voor inhoud 5" descr="Schermopnam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163" y="1988840"/>
            <a:ext cx="4679674" cy="4536504"/>
          </a:xfrm>
        </p:spPr>
      </p:pic>
    </p:spTree>
    <p:extLst>
      <p:ext uri="{BB962C8B-B14F-4D97-AF65-F5344CB8AC3E}">
        <p14:creationId xmlns:p14="http://schemas.microsoft.com/office/powerpoint/2010/main" val="248610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00200"/>
            <a:ext cx="8496944" cy="4925144"/>
          </a:xfrm>
        </p:spPr>
        <p:txBody>
          <a:bodyPr>
            <a:normAutofit lnSpcReduction="10000"/>
          </a:bodyPr>
          <a:lstStyle/>
          <a:p>
            <a:pPr algn="ctr"/>
            <a:r>
              <a:rPr lang="nl-NL" sz="2400" dirty="0" smtClean="0"/>
              <a:t>Er zijn drie mogelijkheden om het project met een positieve </a:t>
            </a:r>
            <a:r>
              <a:rPr lang="nl-NL" sz="2400" dirty="0"/>
              <a:t>MKBA </a:t>
            </a:r>
            <a:r>
              <a:rPr lang="nl-NL" sz="2400" dirty="0" smtClean="0"/>
              <a:t>te financieren</a:t>
            </a:r>
          </a:p>
          <a:p>
            <a:pPr lvl="1"/>
            <a:r>
              <a:rPr lang="nl-NL" sz="2000" dirty="0" smtClean="0"/>
              <a:t>1 Reguliere aanleg door de overheid. Helaas komen de baten hierbij 	niet ten direct ten goede aan het Ministerie van IM.</a:t>
            </a:r>
          </a:p>
          <a:p>
            <a:pPr lvl="1"/>
            <a:r>
              <a:rPr lang="nl-NL" sz="2000" dirty="0" smtClean="0"/>
              <a:t>2 Aanleg met provinciale- en gemeentegelden met de opbrengst uit de 	gebiedsontwikkeling. In </a:t>
            </a:r>
            <a:r>
              <a:rPr lang="nl-NL" sz="2000" dirty="0"/>
              <a:t>de calculatie </a:t>
            </a:r>
            <a:r>
              <a:rPr lang="nl-NL" sz="2000" dirty="0" smtClean="0"/>
              <a:t>zijn de verkoopkosten per m ²</a:t>
            </a:r>
            <a:r>
              <a:rPr lang="nl-NL" sz="2000" dirty="0"/>
              <a:t> </a:t>
            </a:r>
            <a:r>
              <a:rPr lang="nl-NL" sz="2000" dirty="0" smtClean="0"/>
              <a:t>op  	€ 100,00 geraamd. Deze zullen zeker hoger uitvallen maar er zal </a:t>
            </a:r>
            <a:r>
              <a:rPr lang="nl-NL" sz="2000" smtClean="0"/>
              <a:t>ook 	niet alle </a:t>
            </a:r>
            <a:r>
              <a:rPr lang="nl-NL" sz="2000" dirty="0" smtClean="0"/>
              <a:t>grond verkocht kunnen worden.</a:t>
            </a:r>
          </a:p>
          <a:p>
            <a:pPr lvl="1"/>
            <a:r>
              <a:rPr lang="nl-NL" sz="2000" dirty="0" smtClean="0"/>
              <a:t>3 Bekostiging uit “Essent-gelden”. Voor de “Ruit om Eindhoven” is 	ongeveer € 1,300.000.000,00 geoormerkt om de vervoersproblemen op 	te lossen. Verschilleden initiatiefnemers hebben “</a:t>
            </a:r>
            <a:r>
              <a:rPr lang="nl-NL" sz="2000" dirty="0" smtClean="0">
                <a:solidFill>
                  <a:srgbClr val="00B050"/>
                </a:solidFill>
              </a:rPr>
              <a:t>Het Groene 	Tunnelplan</a:t>
            </a:r>
            <a:r>
              <a:rPr lang="nl-NL" sz="2000" dirty="0" smtClean="0"/>
              <a:t>” ontwikkeld dat veel goedkoper is. Met de overschietende 	gelden </a:t>
            </a:r>
            <a:r>
              <a:rPr lang="nl-NL" sz="2000" dirty="0"/>
              <a:t>zou zowel een tunnel in Helvoirt als ook een </a:t>
            </a:r>
            <a:r>
              <a:rPr lang="nl-NL" sz="2000" dirty="0" smtClean="0"/>
              <a:t>tunnel </a:t>
            </a:r>
            <a:r>
              <a:rPr lang="nl-NL" sz="2000" dirty="0"/>
              <a:t>in Vught </a:t>
            </a:r>
            <a:r>
              <a:rPr lang="nl-NL" sz="2000" dirty="0" smtClean="0"/>
              <a:t>	volgens de BOVON-methode met “</a:t>
            </a:r>
            <a:r>
              <a:rPr lang="nl-NL" sz="2000" dirty="0" err="1" smtClean="0"/>
              <a:t>Coronaluchtzuivergstechniek</a:t>
            </a:r>
            <a:r>
              <a:rPr lang="nl-NL" sz="2000" dirty="0" smtClean="0"/>
              <a:t>” 	gerealiseerd kunnen worden.</a:t>
            </a:r>
          </a:p>
        </p:txBody>
      </p:sp>
    </p:spTree>
    <p:extLst>
      <p:ext uri="{BB962C8B-B14F-4D97-AF65-F5344CB8AC3E}">
        <p14:creationId xmlns:p14="http://schemas.microsoft.com/office/powerpoint/2010/main" val="8230112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36</Words>
  <Application>Microsoft Office PowerPoint</Application>
  <PresentationFormat>Diavoorstelling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Kantoorthema</vt:lpstr>
      <vt:lpstr>Tunnel in Helvoirt met mogelijk bebouwbare oppervlakte</vt:lpstr>
      <vt:lpstr>Kostprijscalculatie voor de tunnel in Helvoirt Oppervlakte voor gebiedsontwikkeling  279.974,50 m² </vt:lpstr>
      <vt:lpstr>Financiering</vt:lpstr>
    </vt:vector>
  </TitlesOfParts>
  <Company>Familie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Tunnel</dc:title>
  <dc:creator>emmek</dc:creator>
  <cp:lastModifiedBy>emmek</cp:lastModifiedBy>
  <cp:revision>10</cp:revision>
  <dcterms:created xsi:type="dcterms:W3CDTF">2014-01-22T17:18:17Z</dcterms:created>
  <dcterms:modified xsi:type="dcterms:W3CDTF">2014-02-02T08:15:45Z</dcterms:modified>
</cp:coreProperties>
</file>